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50"/>
  </p:notesMasterIdLst>
  <p:sldIdLst>
    <p:sldId id="256" r:id="rId2"/>
    <p:sldId id="347" r:id="rId3"/>
    <p:sldId id="368" r:id="rId4"/>
    <p:sldId id="369" r:id="rId5"/>
    <p:sldId id="370" r:id="rId6"/>
    <p:sldId id="371" r:id="rId7"/>
    <p:sldId id="397" r:id="rId8"/>
    <p:sldId id="399" r:id="rId9"/>
    <p:sldId id="411" r:id="rId10"/>
    <p:sldId id="374" r:id="rId11"/>
    <p:sldId id="398" r:id="rId12"/>
    <p:sldId id="400" r:id="rId13"/>
    <p:sldId id="391" r:id="rId14"/>
    <p:sldId id="360" r:id="rId15"/>
    <p:sldId id="352" r:id="rId16"/>
    <p:sldId id="361" r:id="rId17"/>
    <p:sldId id="376" r:id="rId18"/>
    <p:sldId id="379" r:id="rId19"/>
    <p:sldId id="388" r:id="rId20"/>
    <p:sldId id="380" r:id="rId21"/>
    <p:sldId id="386" r:id="rId22"/>
    <p:sldId id="406" r:id="rId23"/>
    <p:sldId id="401" r:id="rId24"/>
    <p:sldId id="407" r:id="rId25"/>
    <p:sldId id="402" r:id="rId26"/>
    <p:sldId id="403" r:id="rId27"/>
    <p:sldId id="404" r:id="rId28"/>
    <p:sldId id="405" r:id="rId29"/>
    <p:sldId id="408" r:id="rId30"/>
    <p:sldId id="390" r:id="rId31"/>
    <p:sldId id="359" r:id="rId32"/>
    <p:sldId id="267" r:id="rId33"/>
    <p:sldId id="396" r:id="rId34"/>
    <p:sldId id="319" r:id="rId35"/>
    <p:sldId id="329" r:id="rId36"/>
    <p:sldId id="331" r:id="rId37"/>
    <p:sldId id="330" r:id="rId38"/>
    <p:sldId id="333" r:id="rId39"/>
    <p:sldId id="332" r:id="rId40"/>
    <p:sldId id="340" r:id="rId41"/>
    <p:sldId id="344" r:id="rId42"/>
    <p:sldId id="409" r:id="rId43"/>
    <p:sldId id="410" r:id="rId44"/>
    <p:sldId id="358" r:id="rId45"/>
    <p:sldId id="395" r:id="rId46"/>
    <p:sldId id="387" r:id="rId47"/>
    <p:sldId id="367" r:id="rId48"/>
    <p:sldId id="307" r:id="rId4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min" initials="A"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FF"/>
    <a:srgbClr val="3860BA"/>
    <a:srgbClr val="D98201"/>
    <a:srgbClr val="DAA600"/>
    <a:srgbClr val="82C55B"/>
    <a:srgbClr val="0069AA"/>
    <a:srgbClr val="58501E"/>
    <a:srgbClr val="5E5520"/>
    <a:srgbClr val="0070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222" autoAdjust="0"/>
    <p:restoredTop sz="82049" autoAdjust="0"/>
  </p:normalViewPr>
  <p:slideViewPr>
    <p:cSldViewPr>
      <p:cViewPr varScale="1">
        <p:scale>
          <a:sx n="74" d="100"/>
          <a:sy n="74" d="100"/>
        </p:scale>
        <p:origin x="-786"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0"/>
    <c:plotArea>
      <c:layout/>
      <c:lineChart>
        <c:grouping val="standard"/>
        <c:varyColors val="0"/>
        <c:ser>
          <c:idx val="0"/>
          <c:order val="0"/>
          <c:tx>
            <c:strRef>
              <c:f>Sheet1!$D$1</c:f>
              <c:strCache>
                <c:ptCount val="1"/>
                <c:pt idx="0">
                  <c:v>Long view</c:v>
                </c:pt>
              </c:strCache>
            </c:strRef>
          </c:tx>
          <c:spPr>
            <a:ln>
              <a:solidFill>
                <a:srgbClr val="82C55B"/>
              </a:solidFill>
            </a:ln>
          </c:spPr>
          <c:marker>
            <c:symbol val="none"/>
          </c:marker>
          <c:val>
            <c:numRef>
              <c:f>Sheet1!$D$2:$D$62</c:f>
              <c:numCache>
                <c:formatCode>General</c:formatCode>
                <c:ptCount val="61"/>
                <c:pt idx="0">
                  <c:v>0.25658350974743094</c:v>
                </c:pt>
                <c:pt idx="1">
                  <c:v>0.27313509186863971</c:v>
                </c:pt>
                <c:pt idx="2">
                  <c:v>0.29129044202581333</c:v>
                </c:pt>
                <c:pt idx="3">
                  <c:v>0.31125619638148194</c:v>
                </c:pt>
                <c:pt idx="4">
                  <c:v>0.33327196898470302</c:v>
                </c:pt>
                <c:pt idx="5">
                  <c:v>0.3576165455737037</c:v>
                </c:pt>
                <c:pt idx="6">
                  <c:v>0.38461538461538503</c:v>
                </c:pt>
                <c:pt idx="7">
                  <c:v>0.41464971873382517</c:v>
                </c:pt>
                <c:pt idx="8">
                  <c:v>0.44816761268697647</c:v>
                </c:pt>
                <c:pt idx="9">
                  <c:v>0.48569740588034804</c:v>
                </c:pt>
                <c:pt idx="10">
                  <c:v>0.52786404500042039</c:v>
                </c:pt>
                <c:pt idx="11">
                  <c:v>0.57540888809008806</c:v>
                </c:pt>
                <c:pt idx="12">
                  <c:v>0.62921361939231168</c:v>
                </c:pt>
                <c:pt idx="13">
                  <c:v>0.69032892421115299</c:v>
                </c:pt>
                <c:pt idx="14">
                  <c:v>0.76000847997456056</c:v>
                </c:pt>
                <c:pt idx="15">
                  <c:v>0.83974852831078284</c:v>
                </c:pt>
                <c:pt idx="16">
                  <c:v>0.93133264396632676</c:v>
                </c:pt>
                <c:pt idx="17">
                  <c:v>1.0368800544770012</c:v>
                </c:pt>
                <c:pt idx="18">
                  <c:v>1.1588936020131224</c:v>
                </c:pt>
                <c:pt idx="19">
                  <c:v>1.3002996330202841</c:v>
                </c:pt>
                <c:pt idx="20">
                  <c:v>1.4644660940672649</c:v>
                </c:pt>
                <c:pt idx="21">
                  <c:v>1.6551763418877545</c:v>
                </c:pt>
                <c:pt idx="22">
                  <c:v>1.8765247622278824</c:v>
                </c:pt>
                <c:pt idx="23">
                  <c:v>2.1326882781833629</c:v>
                </c:pt>
                <c:pt idx="24">
                  <c:v>2.4275212228623726</c:v>
                </c:pt>
                <c:pt idx="25">
                  <c:v>2.7639320225002164</c:v>
                </c:pt>
                <c:pt idx="26">
                  <c:v>3.1430466182294876</c:v>
                </c:pt>
                <c:pt idx="27">
                  <c:v>3.5632605721682795</c:v>
                </c:pt>
                <c:pt idx="28">
                  <c:v>4.0194193243090872</c:v>
                </c:pt>
                <c:pt idx="29">
                  <c:v>4.502481404895013</c:v>
                </c:pt>
                <c:pt idx="30">
                  <c:v>5.000000000000008</c:v>
                </c:pt>
                <c:pt idx="31">
                  <c:v>5.4975185951050021</c:v>
                </c:pt>
                <c:pt idx="32">
                  <c:v>5.9805806756909279</c:v>
                </c:pt>
                <c:pt idx="33">
                  <c:v>6.4367394278317338</c:v>
                </c:pt>
                <c:pt idx="34">
                  <c:v>6.8569533817705253</c:v>
                </c:pt>
                <c:pt idx="35">
                  <c:v>7.2360679774997951</c:v>
                </c:pt>
                <c:pt idx="36">
                  <c:v>7.5724787771376372</c:v>
                </c:pt>
                <c:pt idx="37">
                  <c:v>7.8673117218166455</c:v>
                </c:pt>
                <c:pt idx="38">
                  <c:v>8.1234752377721247</c:v>
                </c:pt>
                <c:pt idx="39">
                  <c:v>8.3448236581122508</c:v>
                </c:pt>
                <c:pt idx="40">
                  <c:v>8.5355339059327413</c:v>
                </c:pt>
                <c:pt idx="41">
                  <c:v>8.6997003669797213</c:v>
                </c:pt>
                <c:pt idx="42">
                  <c:v>8.8411063979868807</c:v>
                </c:pt>
                <c:pt idx="43">
                  <c:v>8.9631199455230028</c:v>
                </c:pt>
                <c:pt idx="44">
                  <c:v>9.0686673560336768</c:v>
                </c:pt>
                <c:pt idx="45">
                  <c:v>9.1602514716892198</c:v>
                </c:pt>
                <c:pt idx="46">
                  <c:v>9.2399915200254412</c:v>
                </c:pt>
                <c:pt idx="47">
                  <c:v>9.3096710757888488</c:v>
                </c:pt>
                <c:pt idx="48">
                  <c:v>9.3707863806076901</c:v>
                </c:pt>
                <c:pt idx="49">
                  <c:v>9.4245911119099137</c:v>
                </c:pt>
                <c:pt idx="50">
                  <c:v>9.4721359549995796</c:v>
                </c:pt>
                <c:pt idx="51">
                  <c:v>9.514302594119652</c:v>
                </c:pt>
                <c:pt idx="52">
                  <c:v>9.5518323873130235</c:v>
                </c:pt>
                <c:pt idx="53">
                  <c:v>9.5853502812661766</c:v>
                </c:pt>
                <c:pt idx="54">
                  <c:v>9.6153846153846168</c:v>
                </c:pt>
                <c:pt idx="55">
                  <c:v>9.6423834544262981</c:v>
                </c:pt>
                <c:pt idx="56">
                  <c:v>9.6667280310152996</c:v>
                </c:pt>
                <c:pt idx="57">
                  <c:v>9.6887438036185181</c:v>
                </c:pt>
                <c:pt idx="58">
                  <c:v>9.7087095579741884</c:v>
                </c:pt>
                <c:pt idx="59">
                  <c:v>9.7268649081313612</c:v>
                </c:pt>
                <c:pt idx="60">
                  <c:v>9.7434164902525708</c:v>
                </c:pt>
              </c:numCache>
            </c:numRef>
          </c:val>
          <c:smooth val="0"/>
        </c:ser>
        <c:ser>
          <c:idx val="1"/>
          <c:order val="1"/>
          <c:tx>
            <c:strRef>
              <c:f>Sheet1!$E$1</c:f>
              <c:strCache>
                <c:ptCount val="1"/>
                <c:pt idx="0">
                  <c:v>Black hat</c:v>
                </c:pt>
              </c:strCache>
            </c:strRef>
          </c:tx>
          <c:spPr>
            <a:ln>
              <a:solidFill>
                <a:schemeClr val="tx1">
                  <a:lumMod val="65000"/>
                  <a:lumOff val="35000"/>
                </a:schemeClr>
              </a:solidFill>
            </a:ln>
          </c:spPr>
          <c:marker>
            <c:symbol val="none"/>
          </c:marker>
          <c:val>
            <c:numRef>
              <c:f>Sheet1!$E$2:$E$62</c:f>
              <c:numCache>
                <c:formatCode>General</c:formatCode>
                <c:ptCount val="61"/>
                <c:pt idx="0">
                  <c:v>0.41464971873382517</c:v>
                </c:pt>
                <c:pt idx="1">
                  <c:v>0.48569740588034804</c:v>
                </c:pt>
                <c:pt idx="2">
                  <c:v>0.57540888809008806</c:v>
                </c:pt>
                <c:pt idx="3">
                  <c:v>0.69032892421115299</c:v>
                </c:pt>
                <c:pt idx="4">
                  <c:v>0.83974852831078106</c:v>
                </c:pt>
                <c:pt idx="5">
                  <c:v>1.0368800544769998</c:v>
                </c:pt>
                <c:pt idx="6">
                  <c:v>1.3002996330202823</c:v>
                </c:pt>
                <c:pt idx="7">
                  <c:v>1.6551763418877514</c:v>
                </c:pt>
                <c:pt idx="8">
                  <c:v>2.1326882781833585</c:v>
                </c:pt>
                <c:pt idx="9">
                  <c:v>2.7639320225002106</c:v>
                </c:pt>
                <c:pt idx="10">
                  <c:v>3.5632605721682733</c:v>
                </c:pt>
                <c:pt idx="11">
                  <c:v>4.5024814048950059</c:v>
                </c:pt>
                <c:pt idx="12">
                  <c:v>5.497518595104995</c:v>
                </c:pt>
                <c:pt idx="13">
                  <c:v>6.4367394278317276</c:v>
                </c:pt>
                <c:pt idx="14">
                  <c:v>7.2360679774997898</c:v>
                </c:pt>
                <c:pt idx="15">
                  <c:v>7.8673117218166428</c:v>
                </c:pt>
                <c:pt idx="16">
                  <c:v>8.344823658112249</c:v>
                </c:pt>
                <c:pt idx="17">
                  <c:v>8.6997003669797195</c:v>
                </c:pt>
                <c:pt idx="18">
                  <c:v>8.9631199455230011</c:v>
                </c:pt>
                <c:pt idx="19">
                  <c:v>9.1602514716892181</c:v>
                </c:pt>
                <c:pt idx="20">
                  <c:v>9.3096710757888488</c:v>
                </c:pt>
                <c:pt idx="21">
                  <c:v>9.4245911119099119</c:v>
                </c:pt>
                <c:pt idx="22">
                  <c:v>9.514302594119652</c:v>
                </c:pt>
                <c:pt idx="23">
                  <c:v>9.5853502812661748</c:v>
                </c:pt>
                <c:pt idx="24">
                  <c:v>9.6423834544262963</c:v>
                </c:pt>
                <c:pt idx="25">
                  <c:v>9.6887438036185181</c:v>
                </c:pt>
                <c:pt idx="26">
                  <c:v>9.7268649081313612</c:v>
                </c:pt>
                <c:pt idx="27">
                  <c:v>9.7585430888027549</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numCache>
            </c:numRef>
          </c:val>
          <c:smooth val="0"/>
        </c:ser>
        <c:ser>
          <c:idx val="2"/>
          <c:order val="2"/>
          <c:tx>
            <c:strRef>
              <c:f>Sheet1!$F$1</c:f>
              <c:strCache>
                <c:ptCount val="1"/>
                <c:pt idx="0">
                  <c:v>Fodder</c:v>
                </c:pt>
              </c:strCache>
            </c:strRef>
          </c:tx>
          <c:spPr>
            <a:ln>
              <a:solidFill>
                <a:srgbClr val="C00000"/>
              </a:solidFill>
            </a:ln>
          </c:spPr>
          <c:marker>
            <c:symbol val="none"/>
          </c:marker>
          <c:val>
            <c:numRef>
              <c:f>Sheet1!$F$2:$F$62</c:f>
              <c:numCache>
                <c:formatCode>General</c:formatCode>
                <c:ptCount val="61"/>
                <c:pt idx="0">
                  <c:v>0.16585988749352998</c:v>
                </c:pt>
                <c:pt idx="1">
                  <c:v>0.19427896235213948</c:v>
                </c:pt>
                <c:pt idx="2">
                  <c:v>0.23016355523603527</c:v>
                </c:pt>
                <c:pt idx="3">
                  <c:v>0.27613156968446106</c:v>
                </c:pt>
                <c:pt idx="4">
                  <c:v>0.33589941132431256</c:v>
                </c:pt>
                <c:pt idx="5">
                  <c:v>0.41475202179080006</c:v>
                </c:pt>
                <c:pt idx="6">
                  <c:v>0.52011985320811283</c:v>
                </c:pt>
                <c:pt idx="7">
                  <c:v>0.66207053675510052</c:v>
                </c:pt>
                <c:pt idx="8">
                  <c:v>0.85307531127334335</c:v>
                </c:pt>
                <c:pt idx="9">
                  <c:v>1.1055728090000843</c:v>
                </c:pt>
                <c:pt idx="10">
                  <c:v>1.4253042288673092</c:v>
                </c:pt>
                <c:pt idx="11">
                  <c:v>1.8009925619580023</c:v>
                </c:pt>
                <c:pt idx="12">
                  <c:v>2.1990074380419982</c:v>
                </c:pt>
                <c:pt idx="13">
                  <c:v>2.5746957711326912</c:v>
                </c:pt>
                <c:pt idx="14">
                  <c:v>2.8944271909999162</c:v>
                </c:pt>
                <c:pt idx="15">
                  <c:v>3.1469246887266569</c:v>
                </c:pt>
                <c:pt idx="16">
                  <c:v>3.3379294632448993</c:v>
                </c:pt>
                <c:pt idx="17">
                  <c:v>3.4798801467918876</c:v>
                </c:pt>
                <c:pt idx="18">
                  <c:v>3.5852479782092002</c:v>
                </c:pt>
                <c:pt idx="19">
                  <c:v>3.6641005886756872</c:v>
                </c:pt>
                <c:pt idx="20">
                  <c:v>3.7238684303155392</c:v>
                </c:pt>
                <c:pt idx="21">
                  <c:v>3.769836444763965</c:v>
                </c:pt>
                <c:pt idx="22">
                  <c:v>3.805721037647861</c:v>
                </c:pt>
                <c:pt idx="23">
                  <c:v>3.83414011250647</c:v>
                </c:pt>
                <c:pt idx="24">
                  <c:v>3.8569533817705191</c:v>
                </c:pt>
                <c:pt idx="25">
                  <c:v>3.8754975214474072</c:v>
                </c:pt>
                <c:pt idx="26">
                  <c:v>3.8907459632525443</c:v>
                </c:pt>
                <c:pt idx="27">
                  <c:v>3.9034172355211019</c:v>
                </c:pt>
                <c:pt idx="28">
                  <c:v>3.9140488088669469</c:v>
                </c:pt>
                <c:pt idx="29">
                  <c:v>3.9230478952816465</c:v>
                </c:pt>
                <c:pt idx="30">
                  <c:v>3.9307267860565327</c:v>
                </c:pt>
                <c:pt idx="31">
                  <c:v>3.9341490745252927</c:v>
                </c:pt>
                <c:pt idx="32">
                  <c:v>3.9373277320880899</c:v>
                </c:pt>
                <c:pt idx="33">
                  <c:v>3.9402850002906638</c:v>
                </c:pt>
                <c:pt idx="34">
                  <c:v>3.943040677566259</c:v>
                </c:pt>
                <c:pt idx="35">
                  <c:v>3.9456124293707338</c:v>
                </c:pt>
                <c:pt idx="36">
                  <c:v>3.9480160540783933</c:v>
                </c:pt>
                <c:pt idx="37">
                  <c:v>3.9502657115829196</c:v>
                </c:pt>
                <c:pt idx="38">
                  <c:v>3.9402850002906638</c:v>
                </c:pt>
                <c:pt idx="39">
                  <c:v>3.9270358192598813</c:v>
                </c:pt>
                <c:pt idx="40">
                  <c:v>3.9089599560700594</c:v>
                </c:pt>
                <c:pt idx="41">
                  <c:v>3.8834838231896747</c:v>
                </c:pt>
                <c:pt idx="42">
                  <c:v>3.8461538461538458</c:v>
                </c:pt>
                <c:pt idx="43">
                  <c:v>3.7888543819998315</c:v>
                </c:pt>
                <c:pt idx="44">
                  <c:v>3.6959966080101756</c:v>
                </c:pt>
                <c:pt idx="45">
                  <c:v>3.62746694241347</c:v>
                </c:pt>
                <c:pt idx="46">
                  <c:v>3.5364425591947519</c:v>
                </c:pt>
                <c:pt idx="47">
                  <c:v>3.4482758620689657</c:v>
                </c:pt>
                <c:pt idx="48">
                  <c:v>3.3379294632448997</c:v>
                </c:pt>
                <c:pt idx="49">
                  <c:v>3.2493900951088488</c:v>
                </c:pt>
                <c:pt idx="50">
                  <c:v>3.1469246887266569</c:v>
                </c:pt>
                <c:pt idx="51">
                  <c:v>3.0599978800063603</c:v>
                </c:pt>
                <c:pt idx="52">
                  <c:v>2.9638374995443124</c:v>
                </c:pt>
                <c:pt idx="53">
                  <c:v>2.8944271909999162</c:v>
                </c:pt>
                <c:pt idx="54">
                  <c:v>2.8207293546575962</c:v>
                </c:pt>
                <c:pt idx="55">
                  <c:v>2.7427813527082079</c:v>
                </c:pt>
                <c:pt idx="56">
                  <c:v>2.6940177635841089</c:v>
                </c:pt>
                <c:pt idx="57">
                  <c:v>2.6438054664774051</c:v>
                </c:pt>
                <c:pt idx="58">
                  <c:v>2.5921975422281616</c:v>
                </c:pt>
                <c:pt idx="59">
                  <c:v>2.539259851039942</c:v>
                </c:pt>
                <c:pt idx="60">
                  <c:v>2.4850712500726662</c:v>
                </c:pt>
              </c:numCache>
            </c:numRef>
          </c:val>
          <c:smooth val="0"/>
        </c:ser>
        <c:dLbls>
          <c:showLegendKey val="0"/>
          <c:showVal val="0"/>
          <c:showCatName val="0"/>
          <c:showSerName val="0"/>
          <c:showPercent val="0"/>
          <c:showBubbleSize val="0"/>
        </c:dLbls>
        <c:marker val="1"/>
        <c:smooth val="0"/>
        <c:axId val="81131008"/>
        <c:axId val="81132544"/>
      </c:lineChart>
      <c:catAx>
        <c:axId val="81131008"/>
        <c:scaling>
          <c:orientation val="minMax"/>
        </c:scaling>
        <c:delete val="0"/>
        <c:axPos val="b"/>
        <c:majorTickMark val="none"/>
        <c:minorTickMark val="none"/>
        <c:tickLblPos val="none"/>
        <c:crossAx val="81132544"/>
        <c:crosses val="autoZero"/>
        <c:auto val="1"/>
        <c:lblAlgn val="ctr"/>
        <c:lblOffset val="100"/>
        <c:noMultiLvlLbl val="0"/>
      </c:catAx>
      <c:valAx>
        <c:axId val="81132544"/>
        <c:scaling>
          <c:orientation val="minMax"/>
          <c:max val="10"/>
        </c:scaling>
        <c:delete val="0"/>
        <c:axPos val="l"/>
        <c:majorGridlines/>
        <c:numFmt formatCode="General" sourceLinked="1"/>
        <c:majorTickMark val="none"/>
        <c:minorTickMark val="none"/>
        <c:tickLblPos val="none"/>
        <c:crossAx val="81131008"/>
        <c:crosses val="autoZero"/>
        <c:crossBetween val="between"/>
        <c:majorUnit val="2"/>
      </c:valAx>
    </c:plotArea>
    <c:legend>
      <c:legendPos val="b"/>
      <c:layout/>
      <c:overlay val="0"/>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8516C2-1473-4F10-AEDB-41E947661A6D}" type="doc">
      <dgm:prSet loTypeId="urn:microsoft.com/office/officeart/2005/8/layout/hChevron3" loCatId="process" qsTypeId="urn:microsoft.com/office/officeart/2005/8/quickstyle/simple1" qsCatId="simple" csTypeId="urn:microsoft.com/office/officeart/2005/8/colors/accent1_2" csCatId="accent1" phldr="1"/>
      <dgm:spPr/>
    </dgm:pt>
    <dgm:pt modelId="{150492FD-8381-4399-91F8-36970197ED1E}">
      <dgm:prSet phldrT="[Text]"/>
      <dgm:spPr/>
      <dgm:t>
        <a:bodyPr/>
        <a:lstStyle/>
        <a:p>
          <a:r>
            <a:rPr lang="en-US" dirty="0" smtClean="0"/>
            <a:t>Planning</a:t>
          </a:r>
          <a:endParaRPr lang="en-US" dirty="0"/>
        </a:p>
      </dgm:t>
    </dgm:pt>
    <dgm:pt modelId="{969C4342-18EF-4FDB-9647-2E206234331E}" type="parTrans" cxnId="{6E785DE5-0790-481D-80C9-4D5DC51C9F72}">
      <dgm:prSet/>
      <dgm:spPr/>
      <dgm:t>
        <a:bodyPr/>
        <a:lstStyle/>
        <a:p>
          <a:endParaRPr lang="en-US"/>
        </a:p>
      </dgm:t>
    </dgm:pt>
    <dgm:pt modelId="{EA6A0B24-9635-4089-9158-75C0D0C8493C}" type="sibTrans" cxnId="{6E785DE5-0790-481D-80C9-4D5DC51C9F72}">
      <dgm:prSet/>
      <dgm:spPr/>
      <dgm:t>
        <a:bodyPr/>
        <a:lstStyle/>
        <a:p>
          <a:endParaRPr lang="en-US"/>
        </a:p>
      </dgm:t>
    </dgm:pt>
    <dgm:pt modelId="{3DE5CFAF-6E89-4B4D-AA42-8019E72AA8B0}">
      <dgm:prSet phldrT="[Text]"/>
      <dgm:spPr/>
      <dgm:t>
        <a:bodyPr/>
        <a:lstStyle/>
        <a:p>
          <a:r>
            <a:rPr lang="en-US" dirty="0" smtClean="0"/>
            <a:t>Audience</a:t>
          </a:r>
          <a:endParaRPr lang="en-US" dirty="0"/>
        </a:p>
      </dgm:t>
    </dgm:pt>
    <dgm:pt modelId="{81945335-B664-4FFF-9E97-BC0E3791BC57}" type="parTrans" cxnId="{37581691-CFAF-45DA-80D5-0BA34D1B99B1}">
      <dgm:prSet/>
      <dgm:spPr/>
      <dgm:t>
        <a:bodyPr/>
        <a:lstStyle/>
        <a:p>
          <a:endParaRPr lang="en-US"/>
        </a:p>
      </dgm:t>
    </dgm:pt>
    <dgm:pt modelId="{FAF5658A-2951-470C-B5C5-D4E4AC60EFF4}" type="sibTrans" cxnId="{37581691-CFAF-45DA-80D5-0BA34D1B99B1}">
      <dgm:prSet/>
      <dgm:spPr/>
      <dgm:t>
        <a:bodyPr/>
        <a:lstStyle/>
        <a:p>
          <a:endParaRPr lang="en-US"/>
        </a:p>
      </dgm:t>
    </dgm:pt>
    <dgm:pt modelId="{420EC06F-5959-49E0-A501-477DC9C0B6D4}">
      <dgm:prSet phldrT="[Text]"/>
      <dgm:spPr/>
      <dgm:t>
        <a:bodyPr/>
        <a:lstStyle/>
        <a:p>
          <a:r>
            <a:rPr lang="en-US" dirty="0" smtClean="0"/>
            <a:t>Topics</a:t>
          </a:r>
          <a:endParaRPr lang="en-US" dirty="0"/>
        </a:p>
      </dgm:t>
    </dgm:pt>
    <dgm:pt modelId="{5E756F6B-62CD-42E6-BFC5-62550314808E}" type="parTrans" cxnId="{0DCEA488-9EC3-4F94-BAC1-AEB85D9D2023}">
      <dgm:prSet/>
      <dgm:spPr/>
      <dgm:t>
        <a:bodyPr/>
        <a:lstStyle/>
        <a:p>
          <a:endParaRPr lang="en-US"/>
        </a:p>
      </dgm:t>
    </dgm:pt>
    <dgm:pt modelId="{E242E019-BF50-4254-8757-75E4ED0E6BA2}" type="sibTrans" cxnId="{0DCEA488-9EC3-4F94-BAC1-AEB85D9D2023}">
      <dgm:prSet/>
      <dgm:spPr/>
      <dgm:t>
        <a:bodyPr/>
        <a:lstStyle/>
        <a:p>
          <a:endParaRPr lang="en-US"/>
        </a:p>
      </dgm:t>
    </dgm:pt>
    <dgm:pt modelId="{102FD00A-A415-4A7B-9A6D-D0C57BE70FCC}">
      <dgm:prSet phldrT="[Text]"/>
      <dgm:spPr/>
      <dgm:t>
        <a:bodyPr/>
        <a:lstStyle/>
        <a:p>
          <a:r>
            <a:rPr lang="en-US" dirty="0" smtClean="0"/>
            <a:t>Create</a:t>
          </a:r>
          <a:endParaRPr lang="en-US" dirty="0"/>
        </a:p>
      </dgm:t>
    </dgm:pt>
    <dgm:pt modelId="{43916DEE-A87E-4E39-9C4C-294DD382BD8B}" type="parTrans" cxnId="{83A50BEA-6B22-492D-9CDE-9688FB87EADE}">
      <dgm:prSet/>
      <dgm:spPr/>
      <dgm:t>
        <a:bodyPr/>
        <a:lstStyle/>
        <a:p>
          <a:endParaRPr lang="en-US"/>
        </a:p>
      </dgm:t>
    </dgm:pt>
    <dgm:pt modelId="{8BBD4975-B5FF-47C0-9360-8C9AF9F44FD4}" type="sibTrans" cxnId="{83A50BEA-6B22-492D-9CDE-9688FB87EADE}">
      <dgm:prSet/>
      <dgm:spPr/>
      <dgm:t>
        <a:bodyPr/>
        <a:lstStyle/>
        <a:p>
          <a:endParaRPr lang="en-US"/>
        </a:p>
      </dgm:t>
    </dgm:pt>
    <dgm:pt modelId="{FFB0F7BD-D593-4B3E-980E-A20D06D91B08}">
      <dgm:prSet phldrT="[Text]"/>
      <dgm:spPr/>
      <dgm:t>
        <a:bodyPr/>
        <a:lstStyle/>
        <a:p>
          <a:r>
            <a:rPr lang="en-US" dirty="0" smtClean="0"/>
            <a:t>Promote</a:t>
          </a:r>
          <a:endParaRPr lang="en-US" dirty="0"/>
        </a:p>
      </dgm:t>
    </dgm:pt>
    <dgm:pt modelId="{57A80304-5BB0-4B39-B614-53A619845BCB}" type="parTrans" cxnId="{DFE51498-896F-4E97-9BCB-F7E0831046A1}">
      <dgm:prSet/>
      <dgm:spPr/>
      <dgm:t>
        <a:bodyPr/>
        <a:lstStyle/>
        <a:p>
          <a:endParaRPr lang="en-US"/>
        </a:p>
      </dgm:t>
    </dgm:pt>
    <dgm:pt modelId="{EBE0AD14-CC36-49B6-8410-FA6057B55397}" type="sibTrans" cxnId="{DFE51498-896F-4E97-9BCB-F7E0831046A1}">
      <dgm:prSet/>
      <dgm:spPr/>
      <dgm:t>
        <a:bodyPr/>
        <a:lstStyle/>
        <a:p>
          <a:endParaRPr lang="en-US"/>
        </a:p>
      </dgm:t>
    </dgm:pt>
    <dgm:pt modelId="{197BB9D1-179C-4AEC-B021-5496C512180D}">
      <dgm:prSet phldrT="[Text]"/>
      <dgm:spPr/>
      <dgm:t>
        <a:bodyPr/>
        <a:lstStyle/>
        <a:p>
          <a:r>
            <a:rPr lang="en-US" smtClean="0"/>
            <a:t>Results</a:t>
          </a:r>
          <a:endParaRPr lang="en-US" dirty="0"/>
        </a:p>
      </dgm:t>
    </dgm:pt>
    <dgm:pt modelId="{9E1C17C5-2C2B-41E4-BA19-A035BF2F7927}" type="parTrans" cxnId="{D55FA16C-4BDB-4A30-9394-14230A776357}">
      <dgm:prSet/>
      <dgm:spPr/>
      <dgm:t>
        <a:bodyPr/>
        <a:lstStyle/>
        <a:p>
          <a:endParaRPr lang="en-US"/>
        </a:p>
      </dgm:t>
    </dgm:pt>
    <dgm:pt modelId="{031F008B-2218-4DFE-9890-7C1E4D29E414}" type="sibTrans" cxnId="{D55FA16C-4BDB-4A30-9394-14230A776357}">
      <dgm:prSet/>
      <dgm:spPr/>
      <dgm:t>
        <a:bodyPr/>
        <a:lstStyle/>
        <a:p>
          <a:endParaRPr lang="en-US"/>
        </a:p>
      </dgm:t>
    </dgm:pt>
    <dgm:pt modelId="{7730F4E7-F3F3-48A5-8E63-7970107A5737}">
      <dgm:prSet phldrT="[Text]"/>
      <dgm:spPr/>
      <dgm:t>
        <a:bodyPr/>
        <a:lstStyle/>
        <a:p>
          <a:r>
            <a:rPr lang="en-US" dirty="0" smtClean="0"/>
            <a:t>Authoring</a:t>
          </a:r>
          <a:endParaRPr lang="en-US" dirty="0"/>
        </a:p>
      </dgm:t>
    </dgm:pt>
    <dgm:pt modelId="{F81C1293-C7DB-4890-BE77-1F4369274A63}" type="parTrans" cxnId="{21E09E65-19CA-4177-BA66-2934AB3801F5}">
      <dgm:prSet/>
      <dgm:spPr/>
      <dgm:t>
        <a:bodyPr/>
        <a:lstStyle/>
        <a:p>
          <a:endParaRPr lang="en-US"/>
        </a:p>
      </dgm:t>
    </dgm:pt>
    <dgm:pt modelId="{7C80FD88-F5ED-497A-8DB4-F47F7AB8C626}" type="sibTrans" cxnId="{21E09E65-19CA-4177-BA66-2934AB3801F5}">
      <dgm:prSet/>
      <dgm:spPr/>
      <dgm:t>
        <a:bodyPr/>
        <a:lstStyle/>
        <a:p>
          <a:endParaRPr lang="en-US"/>
        </a:p>
      </dgm:t>
    </dgm:pt>
    <dgm:pt modelId="{C05CD7EE-140E-4D0F-BB68-2F7D99A87EE4}">
      <dgm:prSet phldrT="[Text]"/>
      <dgm:spPr/>
      <dgm:t>
        <a:bodyPr/>
        <a:lstStyle/>
        <a:p>
          <a:r>
            <a:rPr lang="en-US" dirty="0" smtClean="0"/>
            <a:t>Publishing</a:t>
          </a:r>
          <a:endParaRPr lang="en-US" dirty="0"/>
        </a:p>
      </dgm:t>
    </dgm:pt>
    <dgm:pt modelId="{BA668112-EB3B-49BB-B8FC-C844EE5A3995}" type="parTrans" cxnId="{CE2E59B0-257D-47DB-B3F6-525318B6AF14}">
      <dgm:prSet/>
      <dgm:spPr/>
      <dgm:t>
        <a:bodyPr/>
        <a:lstStyle/>
        <a:p>
          <a:endParaRPr lang="en-US"/>
        </a:p>
      </dgm:t>
    </dgm:pt>
    <dgm:pt modelId="{658BC1D4-4D3D-4363-B221-0181C7B55FE2}" type="sibTrans" cxnId="{CE2E59B0-257D-47DB-B3F6-525318B6AF14}">
      <dgm:prSet/>
      <dgm:spPr/>
      <dgm:t>
        <a:bodyPr/>
        <a:lstStyle/>
        <a:p>
          <a:endParaRPr lang="en-US"/>
        </a:p>
      </dgm:t>
    </dgm:pt>
    <dgm:pt modelId="{0F3F7F90-C0F2-46FE-95CA-1CDEAED27941}">
      <dgm:prSet phldrT="[Text]"/>
      <dgm:spPr/>
      <dgm:t>
        <a:bodyPr/>
        <a:lstStyle/>
        <a:p>
          <a:r>
            <a:rPr lang="en-US" dirty="0" smtClean="0"/>
            <a:t>SEO</a:t>
          </a:r>
          <a:endParaRPr lang="en-US" dirty="0"/>
        </a:p>
      </dgm:t>
    </dgm:pt>
    <dgm:pt modelId="{D5126DCD-98F7-46FA-BF1F-2021F16C1DB5}" type="parTrans" cxnId="{406A957F-7A0D-4E20-92FA-BA8F4961767B}">
      <dgm:prSet/>
      <dgm:spPr/>
      <dgm:t>
        <a:bodyPr/>
        <a:lstStyle/>
        <a:p>
          <a:endParaRPr lang="en-US"/>
        </a:p>
      </dgm:t>
    </dgm:pt>
    <dgm:pt modelId="{46D38AD0-A4E7-4E33-8CDA-70B3389A1E3A}" type="sibTrans" cxnId="{406A957F-7A0D-4E20-92FA-BA8F4961767B}">
      <dgm:prSet/>
      <dgm:spPr/>
      <dgm:t>
        <a:bodyPr/>
        <a:lstStyle/>
        <a:p>
          <a:endParaRPr lang="en-US"/>
        </a:p>
      </dgm:t>
    </dgm:pt>
    <dgm:pt modelId="{9D0A175C-79D7-4A23-BE5E-E387BADC3B1D}">
      <dgm:prSet phldrT="[Text]"/>
      <dgm:spPr/>
      <dgm:t>
        <a:bodyPr/>
        <a:lstStyle/>
        <a:p>
          <a:r>
            <a:rPr lang="en-US" dirty="0" smtClean="0"/>
            <a:t>Social media</a:t>
          </a:r>
          <a:endParaRPr lang="en-US" dirty="0"/>
        </a:p>
      </dgm:t>
    </dgm:pt>
    <dgm:pt modelId="{D84AC620-18EB-4559-AC47-C23BACEDEF1C}" type="parTrans" cxnId="{2626F91C-C4BF-4A47-8E9C-3FE345B196A7}">
      <dgm:prSet/>
      <dgm:spPr/>
      <dgm:t>
        <a:bodyPr/>
        <a:lstStyle/>
        <a:p>
          <a:endParaRPr lang="en-US"/>
        </a:p>
      </dgm:t>
    </dgm:pt>
    <dgm:pt modelId="{03D08C80-BF20-4F6F-81C7-0797146EA76D}" type="sibTrans" cxnId="{2626F91C-C4BF-4A47-8E9C-3FE345B196A7}">
      <dgm:prSet/>
      <dgm:spPr/>
      <dgm:t>
        <a:bodyPr/>
        <a:lstStyle/>
        <a:p>
          <a:endParaRPr lang="en-US"/>
        </a:p>
      </dgm:t>
    </dgm:pt>
    <dgm:pt modelId="{46337F30-1B65-4412-8409-07C362D38108}">
      <dgm:prSet phldrT="[Text]"/>
      <dgm:spPr/>
      <dgm:t>
        <a:bodyPr/>
        <a:lstStyle/>
        <a:p>
          <a:r>
            <a:rPr lang="en-US" dirty="0" smtClean="0"/>
            <a:t>Optimizing</a:t>
          </a:r>
          <a:endParaRPr lang="en-US" dirty="0"/>
        </a:p>
      </dgm:t>
    </dgm:pt>
    <dgm:pt modelId="{EA8AD537-3F1E-40AB-A22D-DF7E183126C4}" type="parTrans" cxnId="{D919C485-3C1E-4B9E-903E-60475C788204}">
      <dgm:prSet/>
      <dgm:spPr/>
      <dgm:t>
        <a:bodyPr/>
        <a:lstStyle/>
        <a:p>
          <a:endParaRPr lang="en-US"/>
        </a:p>
      </dgm:t>
    </dgm:pt>
    <dgm:pt modelId="{28F9DAE2-24A9-4A34-9436-AA166C3FD3B0}" type="sibTrans" cxnId="{D919C485-3C1E-4B9E-903E-60475C788204}">
      <dgm:prSet/>
      <dgm:spPr/>
      <dgm:t>
        <a:bodyPr/>
        <a:lstStyle/>
        <a:p>
          <a:endParaRPr lang="en-US"/>
        </a:p>
      </dgm:t>
    </dgm:pt>
    <dgm:pt modelId="{01DDF437-3D55-4AA6-BBAF-3004498AC56A}" type="pres">
      <dgm:prSet presAssocID="{D08516C2-1473-4F10-AEDB-41E947661A6D}" presName="Name0" presStyleCnt="0">
        <dgm:presLayoutVars>
          <dgm:dir/>
          <dgm:resizeHandles val="exact"/>
        </dgm:presLayoutVars>
      </dgm:prSet>
      <dgm:spPr/>
    </dgm:pt>
    <dgm:pt modelId="{5B76F3EC-1996-4B86-ADF6-3516AB6524D8}" type="pres">
      <dgm:prSet presAssocID="{150492FD-8381-4399-91F8-36970197ED1E}" presName="parAndChTx" presStyleLbl="node1" presStyleIdx="0" presStyleCnt="3">
        <dgm:presLayoutVars>
          <dgm:bulletEnabled val="1"/>
        </dgm:presLayoutVars>
      </dgm:prSet>
      <dgm:spPr/>
      <dgm:t>
        <a:bodyPr/>
        <a:lstStyle/>
        <a:p>
          <a:endParaRPr lang="en-US"/>
        </a:p>
      </dgm:t>
    </dgm:pt>
    <dgm:pt modelId="{F30F1B0C-BBBC-4C30-9FB4-77CB2B80C948}" type="pres">
      <dgm:prSet presAssocID="{EA6A0B24-9635-4089-9158-75C0D0C8493C}" presName="parAndChSpace" presStyleCnt="0"/>
      <dgm:spPr/>
    </dgm:pt>
    <dgm:pt modelId="{9C6D4D94-2263-4680-B539-6D24F293E6A2}" type="pres">
      <dgm:prSet presAssocID="{102FD00A-A415-4A7B-9A6D-D0C57BE70FCC}" presName="parAndChTx" presStyleLbl="node1" presStyleIdx="1" presStyleCnt="3">
        <dgm:presLayoutVars>
          <dgm:bulletEnabled val="1"/>
        </dgm:presLayoutVars>
      </dgm:prSet>
      <dgm:spPr/>
      <dgm:t>
        <a:bodyPr/>
        <a:lstStyle/>
        <a:p>
          <a:endParaRPr lang="en-US"/>
        </a:p>
      </dgm:t>
    </dgm:pt>
    <dgm:pt modelId="{79366E96-675E-4AE2-A7EB-4F94D235D599}" type="pres">
      <dgm:prSet presAssocID="{8BBD4975-B5FF-47C0-9360-8C9AF9F44FD4}" presName="parAndChSpace" presStyleCnt="0"/>
      <dgm:spPr/>
    </dgm:pt>
    <dgm:pt modelId="{FD831249-0307-44D6-94FA-C1610A5D69E4}" type="pres">
      <dgm:prSet presAssocID="{FFB0F7BD-D593-4B3E-980E-A20D06D91B08}" presName="parAndChTx" presStyleLbl="node1" presStyleIdx="2" presStyleCnt="3">
        <dgm:presLayoutVars>
          <dgm:bulletEnabled val="1"/>
        </dgm:presLayoutVars>
      </dgm:prSet>
      <dgm:spPr/>
      <dgm:t>
        <a:bodyPr/>
        <a:lstStyle/>
        <a:p>
          <a:endParaRPr lang="en-US"/>
        </a:p>
      </dgm:t>
    </dgm:pt>
  </dgm:ptLst>
  <dgm:cxnLst>
    <dgm:cxn modelId="{DE56A580-6095-4F44-ADAE-48CD9B4C4B6D}" type="presOf" srcId="{420EC06F-5959-49E0-A501-477DC9C0B6D4}" destId="{5B76F3EC-1996-4B86-ADF6-3516AB6524D8}" srcOrd="0" destOrd="3" presId="urn:microsoft.com/office/officeart/2005/8/layout/hChevron3"/>
    <dgm:cxn modelId="{006D325F-39DF-4F73-8AB4-8C11FABDDD06}" type="presOf" srcId="{7730F4E7-F3F3-48A5-8E63-7970107A5737}" destId="{9C6D4D94-2263-4680-B539-6D24F293E6A2}" srcOrd="0" destOrd="1" presId="urn:microsoft.com/office/officeart/2005/8/layout/hChevron3"/>
    <dgm:cxn modelId="{E2357B82-0161-430E-BDA6-EB3CEBF0FD3E}" type="presOf" srcId="{3DE5CFAF-6E89-4B4D-AA42-8019E72AA8B0}" destId="{5B76F3EC-1996-4B86-ADF6-3516AB6524D8}" srcOrd="0" destOrd="2" presId="urn:microsoft.com/office/officeart/2005/8/layout/hChevron3"/>
    <dgm:cxn modelId="{D55FA16C-4BDB-4A30-9394-14230A776357}" srcId="{150492FD-8381-4399-91F8-36970197ED1E}" destId="{197BB9D1-179C-4AEC-B021-5496C512180D}" srcOrd="0" destOrd="0" parTransId="{9E1C17C5-2C2B-41E4-BA19-A035BF2F7927}" sibTransId="{031F008B-2218-4DFE-9890-7C1E4D29E414}"/>
    <dgm:cxn modelId="{66E275F4-13DB-4E7C-8A20-B878A840CE80}" type="presOf" srcId="{102FD00A-A415-4A7B-9A6D-D0C57BE70FCC}" destId="{9C6D4D94-2263-4680-B539-6D24F293E6A2}" srcOrd="0" destOrd="0" presId="urn:microsoft.com/office/officeart/2005/8/layout/hChevron3"/>
    <dgm:cxn modelId="{0DCEA488-9EC3-4F94-BAC1-AEB85D9D2023}" srcId="{150492FD-8381-4399-91F8-36970197ED1E}" destId="{420EC06F-5959-49E0-A501-477DC9C0B6D4}" srcOrd="2" destOrd="0" parTransId="{5E756F6B-62CD-42E6-BFC5-62550314808E}" sibTransId="{E242E019-BF50-4254-8757-75E4ED0E6BA2}"/>
    <dgm:cxn modelId="{37581691-CFAF-45DA-80D5-0BA34D1B99B1}" srcId="{150492FD-8381-4399-91F8-36970197ED1E}" destId="{3DE5CFAF-6E89-4B4D-AA42-8019E72AA8B0}" srcOrd="1" destOrd="0" parTransId="{81945335-B664-4FFF-9E97-BC0E3791BC57}" sibTransId="{FAF5658A-2951-470C-B5C5-D4E4AC60EFF4}"/>
    <dgm:cxn modelId="{90F22C46-8301-4DF0-8D94-E15B2E4E51BC}" type="presOf" srcId="{0F3F7F90-C0F2-46FE-95CA-1CDEAED27941}" destId="{FD831249-0307-44D6-94FA-C1610A5D69E4}" srcOrd="0" destOrd="1" presId="urn:microsoft.com/office/officeart/2005/8/layout/hChevron3"/>
    <dgm:cxn modelId="{F41BF194-22DC-4F07-8161-CBC7368B108C}" type="presOf" srcId="{FFB0F7BD-D593-4B3E-980E-A20D06D91B08}" destId="{FD831249-0307-44D6-94FA-C1610A5D69E4}" srcOrd="0" destOrd="0" presId="urn:microsoft.com/office/officeart/2005/8/layout/hChevron3"/>
    <dgm:cxn modelId="{16F375E3-91D3-4C44-AAEF-4542415360F6}" type="presOf" srcId="{9D0A175C-79D7-4A23-BE5E-E387BADC3B1D}" destId="{FD831249-0307-44D6-94FA-C1610A5D69E4}" srcOrd="0" destOrd="2" presId="urn:microsoft.com/office/officeart/2005/8/layout/hChevron3"/>
    <dgm:cxn modelId="{5099674E-5FAB-4B9B-8E6C-DE873DEFA1BA}" type="presOf" srcId="{46337F30-1B65-4412-8409-07C362D38108}" destId="{9C6D4D94-2263-4680-B539-6D24F293E6A2}" srcOrd="0" destOrd="2" presId="urn:microsoft.com/office/officeart/2005/8/layout/hChevron3"/>
    <dgm:cxn modelId="{2D9600F9-3A07-432F-B695-1AB63E7120E8}" type="presOf" srcId="{D08516C2-1473-4F10-AEDB-41E947661A6D}" destId="{01DDF437-3D55-4AA6-BBAF-3004498AC56A}" srcOrd="0" destOrd="0" presId="urn:microsoft.com/office/officeart/2005/8/layout/hChevron3"/>
    <dgm:cxn modelId="{DFE51498-896F-4E97-9BCB-F7E0831046A1}" srcId="{D08516C2-1473-4F10-AEDB-41E947661A6D}" destId="{FFB0F7BD-D593-4B3E-980E-A20D06D91B08}" srcOrd="2" destOrd="0" parTransId="{57A80304-5BB0-4B39-B614-53A619845BCB}" sibTransId="{EBE0AD14-CC36-49B6-8410-FA6057B55397}"/>
    <dgm:cxn modelId="{28FCE75F-3EEC-4F93-B739-6C9F7B1C6190}" type="presOf" srcId="{C05CD7EE-140E-4D0F-BB68-2F7D99A87EE4}" destId="{9C6D4D94-2263-4680-B539-6D24F293E6A2}" srcOrd="0" destOrd="3" presId="urn:microsoft.com/office/officeart/2005/8/layout/hChevron3"/>
    <dgm:cxn modelId="{2626F91C-C4BF-4A47-8E9C-3FE345B196A7}" srcId="{FFB0F7BD-D593-4B3E-980E-A20D06D91B08}" destId="{9D0A175C-79D7-4A23-BE5E-E387BADC3B1D}" srcOrd="1" destOrd="0" parTransId="{D84AC620-18EB-4559-AC47-C23BACEDEF1C}" sibTransId="{03D08C80-BF20-4F6F-81C7-0797146EA76D}"/>
    <dgm:cxn modelId="{6E785DE5-0790-481D-80C9-4D5DC51C9F72}" srcId="{D08516C2-1473-4F10-AEDB-41E947661A6D}" destId="{150492FD-8381-4399-91F8-36970197ED1E}" srcOrd="0" destOrd="0" parTransId="{969C4342-18EF-4FDB-9647-2E206234331E}" sibTransId="{EA6A0B24-9635-4089-9158-75C0D0C8493C}"/>
    <dgm:cxn modelId="{21E09E65-19CA-4177-BA66-2934AB3801F5}" srcId="{102FD00A-A415-4A7B-9A6D-D0C57BE70FCC}" destId="{7730F4E7-F3F3-48A5-8E63-7970107A5737}" srcOrd="0" destOrd="0" parTransId="{F81C1293-C7DB-4890-BE77-1F4369274A63}" sibTransId="{7C80FD88-F5ED-497A-8DB4-F47F7AB8C626}"/>
    <dgm:cxn modelId="{2636EC78-3454-4F8D-BE7E-ECCBC98216A6}" type="presOf" srcId="{150492FD-8381-4399-91F8-36970197ED1E}" destId="{5B76F3EC-1996-4B86-ADF6-3516AB6524D8}" srcOrd="0" destOrd="0" presId="urn:microsoft.com/office/officeart/2005/8/layout/hChevron3"/>
    <dgm:cxn modelId="{ECD540D6-9213-423F-BBA7-112FAC1430CE}" type="presOf" srcId="{197BB9D1-179C-4AEC-B021-5496C512180D}" destId="{5B76F3EC-1996-4B86-ADF6-3516AB6524D8}" srcOrd="0" destOrd="1" presId="urn:microsoft.com/office/officeart/2005/8/layout/hChevron3"/>
    <dgm:cxn modelId="{83A50BEA-6B22-492D-9CDE-9688FB87EADE}" srcId="{D08516C2-1473-4F10-AEDB-41E947661A6D}" destId="{102FD00A-A415-4A7B-9A6D-D0C57BE70FCC}" srcOrd="1" destOrd="0" parTransId="{43916DEE-A87E-4E39-9C4C-294DD382BD8B}" sibTransId="{8BBD4975-B5FF-47C0-9360-8C9AF9F44FD4}"/>
    <dgm:cxn modelId="{CE2E59B0-257D-47DB-B3F6-525318B6AF14}" srcId="{102FD00A-A415-4A7B-9A6D-D0C57BE70FCC}" destId="{C05CD7EE-140E-4D0F-BB68-2F7D99A87EE4}" srcOrd="2" destOrd="0" parTransId="{BA668112-EB3B-49BB-B8FC-C844EE5A3995}" sibTransId="{658BC1D4-4D3D-4363-B221-0181C7B55FE2}"/>
    <dgm:cxn modelId="{D919C485-3C1E-4B9E-903E-60475C788204}" srcId="{102FD00A-A415-4A7B-9A6D-D0C57BE70FCC}" destId="{46337F30-1B65-4412-8409-07C362D38108}" srcOrd="1" destOrd="0" parTransId="{EA8AD537-3F1E-40AB-A22D-DF7E183126C4}" sibTransId="{28F9DAE2-24A9-4A34-9436-AA166C3FD3B0}"/>
    <dgm:cxn modelId="{406A957F-7A0D-4E20-92FA-BA8F4961767B}" srcId="{FFB0F7BD-D593-4B3E-980E-A20D06D91B08}" destId="{0F3F7F90-C0F2-46FE-95CA-1CDEAED27941}" srcOrd="0" destOrd="0" parTransId="{D5126DCD-98F7-46FA-BF1F-2021F16C1DB5}" sibTransId="{46D38AD0-A4E7-4E33-8CDA-70B3389A1E3A}"/>
    <dgm:cxn modelId="{7D811397-B5B0-48C2-B4A8-89CD8B2CDD02}" type="presParOf" srcId="{01DDF437-3D55-4AA6-BBAF-3004498AC56A}" destId="{5B76F3EC-1996-4B86-ADF6-3516AB6524D8}" srcOrd="0" destOrd="0" presId="urn:microsoft.com/office/officeart/2005/8/layout/hChevron3"/>
    <dgm:cxn modelId="{18F5BE24-BC32-4B8C-A2E8-0721231FF53E}" type="presParOf" srcId="{01DDF437-3D55-4AA6-BBAF-3004498AC56A}" destId="{F30F1B0C-BBBC-4C30-9FB4-77CB2B80C948}" srcOrd="1" destOrd="0" presId="urn:microsoft.com/office/officeart/2005/8/layout/hChevron3"/>
    <dgm:cxn modelId="{8704E00D-A39E-41C0-9940-0BF7D692C7AD}" type="presParOf" srcId="{01DDF437-3D55-4AA6-BBAF-3004498AC56A}" destId="{9C6D4D94-2263-4680-B539-6D24F293E6A2}" srcOrd="2" destOrd="0" presId="urn:microsoft.com/office/officeart/2005/8/layout/hChevron3"/>
    <dgm:cxn modelId="{C1B9A98B-A0D1-45A8-8A06-1E382757DB41}" type="presParOf" srcId="{01DDF437-3D55-4AA6-BBAF-3004498AC56A}" destId="{79366E96-675E-4AE2-A7EB-4F94D235D599}" srcOrd="3" destOrd="0" presId="urn:microsoft.com/office/officeart/2005/8/layout/hChevron3"/>
    <dgm:cxn modelId="{602DE429-4727-4017-B8E6-E80A3C3C22C1}" type="presParOf" srcId="{01DDF437-3D55-4AA6-BBAF-3004498AC56A}" destId="{FD831249-0307-44D6-94FA-C1610A5D69E4}" srcOrd="4"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08516C2-1473-4F10-AEDB-41E947661A6D}" type="doc">
      <dgm:prSet loTypeId="urn:microsoft.com/office/officeart/2005/8/layout/hChevron3" loCatId="process" qsTypeId="urn:microsoft.com/office/officeart/2005/8/quickstyle/simple1" qsCatId="simple" csTypeId="urn:microsoft.com/office/officeart/2005/8/colors/accent1_2" csCatId="accent1" phldr="1"/>
      <dgm:spPr/>
    </dgm:pt>
    <dgm:pt modelId="{150492FD-8381-4399-91F8-36970197ED1E}">
      <dgm:prSet phldrT="[Text]"/>
      <dgm:spPr>
        <a:solidFill>
          <a:srgbClr val="0069AA">
            <a:alpha val="30196"/>
          </a:srgbClr>
        </a:solidFill>
      </dgm:spPr>
      <dgm:t>
        <a:bodyPr/>
        <a:lstStyle/>
        <a:p>
          <a:r>
            <a:rPr lang="en-US" dirty="0" smtClean="0"/>
            <a:t>Planning</a:t>
          </a:r>
          <a:endParaRPr lang="en-US" dirty="0"/>
        </a:p>
      </dgm:t>
    </dgm:pt>
    <dgm:pt modelId="{969C4342-18EF-4FDB-9647-2E206234331E}" type="parTrans" cxnId="{6E785DE5-0790-481D-80C9-4D5DC51C9F72}">
      <dgm:prSet/>
      <dgm:spPr/>
      <dgm:t>
        <a:bodyPr/>
        <a:lstStyle/>
        <a:p>
          <a:endParaRPr lang="en-US"/>
        </a:p>
      </dgm:t>
    </dgm:pt>
    <dgm:pt modelId="{EA6A0B24-9635-4089-9158-75C0D0C8493C}" type="sibTrans" cxnId="{6E785DE5-0790-481D-80C9-4D5DC51C9F72}">
      <dgm:prSet/>
      <dgm:spPr/>
      <dgm:t>
        <a:bodyPr/>
        <a:lstStyle/>
        <a:p>
          <a:endParaRPr lang="en-US"/>
        </a:p>
      </dgm:t>
    </dgm:pt>
    <dgm:pt modelId="{3DE5CFAF-6E89-4B4D-AA42-8019E72AA8B0}">
      <dgm:prSet phldrT="[Text]"/>
      <dgm:spPr>
        <a:solidFill>
          <a:srgbClr val="0069AA">
            <a:alpha val="30196"/>
          </a:srgbClr>
        </a:solidFill>
      </dgm:spPr>
      <dgm:t>
        <a:bodyPr/>
        <a:lstStyle/>
        <a:p>
          <a:r>
            <a:rPr lang="en-US" dirty="0" smtClean="0"/>
            <a:t>Audience</a:t>
          </a:r>
          <a:endParaRPr lang="en-US" dirty="0"/>
        </a:p>
      </dgm:t>
    </dgm:pt>
    <dgm:pt modelId="{81945335-B664-4FFF-9E97-BC0E3791BC57}" type="parTrans" cxnId="{37581691-CFAF-45DA-80D5-0BA34D1B99B1}">
      <dgm:prSet/>
      <dgm:spPr/>
      <dgm:t>
        <a:bodyPr/>
        <a:lstStyle/>
        <a:p>
          <a:endParaRPr lang="en-US"/>
        </a:p>
      </dgm:t>
    </dgm:pt>
    <dgm:pt modelId="{FAF5658A-2951-470C-B5C5-D4E4AC60EFF4}" type="sibTrans" cxnId="{37581691-CFAF-45DA-80D5-0BA34D1B99B1}">
      <dgm:prSet/>
      <dgm:spPr/>
      <dgm:t>
        <a:bodyPr/>
        <a:lstStyle/>
        <a:p>
          <a:endParaRPr lang="en-US"/>
        </a:p>
      </dgm:t>
    </dgm:pt>
    <dgm:pt modelId="{420EC06F-5959-49E0-A501-477DC9C0B6D4}">
      <dgm:prSet phldrT="[Text]"/>
      <dgm:spPr>
        <a:solidFill>
          <a:srgbClr val="0069AA">
            <a:alpha val="30196"/>
          </a:srgbClr>
        </a:solidFill>
      </dgm:spPr>
      <dgm:t>
        <a:bodyPr/>
        <a:lstStyle/>
        <a:p>
          <a:r>
            <a:rPr lang="en-US" dirty="0" smtClean="0"/>
            <a:t>Topics</a:t>
          </a:r>
          <a:endParaRPr lang="en-US" dirty="0"/>
        </a:p>
      </dgm:t>
    </dgm:pt>
    <dgm:pt modelId="{5E756F6B-62CD-42E6-BFC5-62550314808E}" type="parTrans" cxnId="{0DCEA488-9EC3-4F94-BAC1-AEB85D9D2023}">
      <dgm:prSet/>
      <dgm:spPr/>
      <dgm:t>
        <a:bodyPr/>
        <a:lstStyle/>
        <a:p>
          <a:endParaRPr lang="en-US"/>
        </a:p>
      </dgm:t>
    </dgm:pt>
    <dgm:pt modelId="{E242E019-BF50-4254-8757-75E4ED0E6BA2}" type="sibTrans" cxnId="{0DCEA488-9EC3-4F94-BAC1-AEB85D9D2023}">
      <dgm:prSet/>
      <dgm:spPr/>
      <dgm:t>
        <a:bodyPr/>
        <a:lstStyle/>
        <a:p>
          <a:endParaRPr lang="en-US"/>
        </a:p>
      </dgm:t>
    </dgm:pt>
    <dgm:pt modelId="{102FD00A-A415-4A7B-9A6D-D0C57BE70FCC}">
      <dgm:prSet phldrT="[Text]"/>
      <dgm:spPr/>
      <dgm:t>
        <a:bodyPr/>
        <a:lstStyle/>
        <a:p>
          <a:r>
            <a:rPr lang="en-US" dirty="0" smtClean="0"/>
            <a:t>Create</a:t>
          </a:r>
          <a:endParaRPr lang="en-US" dirty="0"/>
        </a:p>
      </dgm:t>
    </dgm:pt>
    <dgm:pt modelId="{43916DEE-A87E-4E39-9C4C-294DD382BD8B}" type="parTrans" cxnId="{83A50BEA-6B22-492D-9CDE-9688FB87EADE}">
      <dgm:prSet/>
      <dgm:spPr/>
      <dgm:t>
        <a:bodyPr/>
        <a:lstStyle/>
        <a:p>
          <a:endParaRPr lang="en-US"/>
        </a:p>
      </dgm:t>
    </dgm:pt>
    <dgm:pt modelId="{8BBD4975-B5FF-47C0-9360-8C9AF9F44FD4}" type="sibTrans" cxnId="{83A50BEA-6B22-492D-9CDE-9688FB87EADE}">
      <dgm:prSet/>
      <dgm:spPr/>
      <dgm:t>
        <a:bodyPr/>
        <a:lstStyle/>
        <a:p>
          <a:endParaRPr lang="en-US"/>
        </a:p>
      </dgm:t>
    </dgm:pt>
    <dgm:pt modelId="{FFB0F7BD-D593-4B3E-980E-A20D06D91B08}">
      <dgm:prSet phldrT="[Text]"/>
      <dgm:spPr>
        <a:solidFill>
          <a:srgbClr val="0069AA">
            <a:alpha val="30196"/>
          </a:srgbClr>
        </a:solidFill>
      </dgm:spPr>
      <dgm:t>
        <a:bodyPr/>
        <a:lstStyle/>
        <a:p>
          <a:r>
            <a:rPr lang="en-US" dirty="0" smtClean="0"/>
            <a:t>Promote</a:t>
          </a:r>
          <a:endParaRPr lang="en-US" dirty="0"/>
        </a:p>
      </dgm:t>
    </dgm:pt>
    <dgm:pt modelId="{57A80304-5BB0-4B39-B614-53A619845BCB}" type="parTrans" cxnId="{DFE51498-896F-4E97-9BCB-F7E0831046A1}">
      <dgm:prSet/>
      <dgm:spPr/>
      <dgm:t>
        <a:bodyPr/>
        <a:lstStyle/>
        <a:p>
          <a:endParaRPr lang="en-US"/>
        </a:p>
      </dgm:t>
    </dgm:pt>
    <dgm:pt modelId="{EBE0AD14-CC36-49B6-8410-FA6057B55397}" type="sibTrans" cxnId="{DFE51498-896F-4E97-9BCB-F7E0831046A1}">
      <dgm:prSet/>
      <dgm:spPr/>
      <dgm:t>
        <a:bodyPr/>
        <a:lstStyle/>
        <a:p>
          <a:endParaRPr lang="en-US"/>
        </a:p>
      </dgm:t>
    </dgm:pt>
    <dgm:pt modelId="{197BB9D1-179C-4AEC-B021-5496C512180D}">
      <dgm:prSet phldrT="[Text]"/>
      <dgm:spPr>
        <a:solidFill>
          <a:srgbClr val="0069AA">
            <a:alpha val="30196"/>
          </a:srgbClr>
        </a:solidFill>
      </dgm:spPr>
      <dgm:t>
        <a:bodyPr/>
        <a:lstStyle/>
        <a:p>
          <a:r>
            <a:rPr lang="en-US" smtClean="0"/>
            <a:t>Results</a:t>
          </a:r>
          <a:endParaRPr lang="en-US" dirty="0"/>
        </a:p>
      </dgm:t>
    </dgm:pt>
    <dgm:pt modelId="{9E1C17C5-2C2B-41E4-BA19-A035BF2F7927}" type="parTrans" cxnId="{D55FA16C-4BDB-4A30-9394-14230A776357}">
      <dgm:prSet/>
      <dgm:spPr/>
      <dgm:t>
        <a:bodyPr/>
        <a:lstStyle/>
        <a:p>
          <a:endParaRPr lang="en-US"/>
        </a:p>
      </dgm:t>
    </dgm:pt>
    <dgm:pt modelId="{031F008B-2218-4DFE-9890-7C1E4D29E414}" type="sibTrans" cxnId="{D55FA16C-4BDB-4A30-9394-14230A776357}">
      <dgm:prSet/>
      <dgm:spPr/>
      <dgm:t>
        <a:bodyPr/>
        <a:lstStyle/>
        <a:p>
          <a:endParaRPr lang="en-US"/>
        </a:p>
      </dgm:t>
    </dgm:pt>
    <dgm:pt modelId="{7730F4E7-F3F3-48A5-8E63-7970107A5737}">
      <dgm:prSet phldrT="[Text]"/>
      <dgm:spPr/>
      <dgm:t>
        <a:bodyPr/>
        <a:lstStyle/>
        <a:p>
          <a:r>
            <a:rPr lang="en-US" dirty="0" smtClean="0"/>
            <a:t>Authoring</a:t>
          </a:r>
          <a:endParaRPr lang="en-US" dirty="0"/>
        </a:p>
      </dgm:t>
    </dgm:pt>
    <dgm:pt modelId="{F81C1293-C7DB-4890-BE77-1F4369274A63}" type="parTrans" cxnId="{21E09E65-19CA-4177-BA66-2934AB3801F5}">
      <dgm:prSet/>
      <dgm:spPr/>
      <dgm:t>
        <a:bodyPr/>
        <a:lstStyle/>
        <a:p>
          <a:endParaRPr lang="en-US"/>
        </a:p>
      </dgm:t>
    </dgm:pt>
    <dgm:pt modelId="{7C80FD88-F5ED-497A-8DB4-F47F7AB8C626}" type="sibTrans" cxnId="{21E09E65-19CA-4177-BA66-2934AB3801F5}">
      <dgm:prSet/>
      <dgm:spPr/>
      <dgm:t>
        <a:bodyPr/>
        <a:lstStyle/>
        <a:p>
          <a:endParaRPr lang="en-US"/>
        </a:p>
      </dgm:t>
    </dgm:pt>
    <dgm:pt modelId="{C05CD7EE-140E-4D0F-BB68-2F7D99A87EE4}">
      <dgm:prSet phldrT="[Text]"/>
      <dgm:spPr/>
      <dgm:t>
        <a:bodyPr/>
        <a:lstStyle/>
        <a:p>
          <a:r>
            <a:rPr lang="en-US" dirty="0" smtClean="0"/>
            <a:t>Publishing</a:t>
          </a:r>
          <a:endParaRPr lang="en-US" dirty="0"/>
        </a:p>
      </dgm:t>
    </dgm:pt>
    <dgm:pt modelId="{BA668112-EB3B-49BB-B8FC-C844EE5A3995}" type="parTrans" cxnId="{CE2E59B0-257D-47DB-B3F6-525318B6AF14}">
      <dgm:prSet/>
      <dgm:spPr/>
      <dgm:t>
        <a:bodyPr/>
        <a:lstStyle/>
        <a:p>
          <a:endParaRPr lang="en-US"/>
        </a:p>
      </dgm:t>
    </dgm:pt>
    <dgm:pt modelId="{658BC1D4-4D3D-4363-B221-0181C7B55FE2}" type="sibTrans" cxnId="{CE2E59B0-257D-47DB-B3F6-525318B6AF14}">
      <dgm:prSet/>
      <dgm:spPr/>
      <dgm:t>
        <a:bodyPr/>
        <a:lstStyle/>
        <a:p>
          <a:endParaRPr lang="en-US"/>
        </a:p>
      </dgm:t>
    </dgm:pt>
    <dgm:pt modelId="{0F3F7F90-C0F2-46FE-95CA-1CDEAED27941}">
      <dgm:prSet phldrT="[Text]"/>
      <dgm:spPr>
        <a:solidFill>
          <a:srgbClr val="0069AA">
            <a:alpha val="30196"/>
          </a:srgbClr>
        </a:solidFill>
      </dgm:spPr>
      <dgm:t>
        <a:bodyPr/>
        <a:lstStyle/>
        <a:p>
          <a:r>
            <a:rPr lang="en-US" dirty="0" smtClean="0"/>
            <a:t>SEO</a:t>
          </a:r>
          <a:endParaRPr lang="en-US" dirty="0"/>
        </a:p>
      </dgm:t>
    </dgm:pt>
    <dgm:pt modelId="{D5126DCD-98F7-46FA-BF1F-2021F16C1DB5}" type="parTrans" cxnId="{406A957F-7A0D-4E20-92FA-BA8F4961767B}">
      <dgm:prSet/>
      <dgm:spPr/>
      <dgm:t>
        <a:bodyPr/>
        <a:lstStyle/>
        <a:p>
          <a:endParaRPr lang="en-US"/>
        </a:p>
      </dgm:t>
    </dgm:pt>
    <dgm:pt modelId="{46D38AD0-A4E7-4E33-8CDA-70B3389A1E3A}" type="sibTrans" cxnId="{406A957F-7A0D-4E20-92FA-BA8F4961767B}">
      <dgm:prSet/>
      <dgm:spPr/>
      <dgm:t>
        <a:bodyPr/>
        <a:lstStyle/>
        <a:p>
          <a:endParaRPr lang="en-US"/>
        </a:p>
      </dgm:t>
    </dgm:pt>
    <dgm:pt modelId="{9D0A175C-79D7-4A23-BE5E-E387BADC3B1D}">
      <dgm:prSet phldrT="[Text]"/>
      <dgm:spPr>
        <a:solidFill>
          <a:srgbClr val="0069AA">
            <a:alpha val="30196"/>
          </a:srgbClr>
        </a:solidFill>
      </dgm:spPr>
      <dgm:t>
        <a:bodyPr/>
        <a:lstStyle/>
        <a:p>
          <a:r>
            <a:rPr lang="en-US" dirty="0" smtClean="0"/>
            <a:t>Social media</a:t>
          </a:r>
          <a:endParaRPr lang="en-US" dirty="0"/>
        </a:p>
      </dgm:t>
    </dgm:pt>
    <dgm:pt modelId="{D84AC620-18EB-4559-AC47-C23BACEDEF1C}" type="parTrans" cxnId="{2626F91C-C4BF-4A47-8E9C-3FE345B196A7}">
      <dgm:prSet/>
      <dgm:spPr/>
      <dgm:t>
        <a:bodyPr/>
        <a:lstStyle/>
        <a:p>
          <a:endParaRPr lang="en-US"/>
        </a:p>
      </dgm:t>
    </dgm:pt>
    <dgm:pt modelId="{03D08C80-BF20-4F6F-81C7-0797146EA76D}" type="sibTrans" cxnId="{2626F91C-C4BF-4A47-8E9C-3FE345B196A7}">
      <dgm:prSet/>
      <dgm:spPr/>
      <dgm:t>
        <a:bodyPr/>
        <a:lstStyle/>
        <a:p>
          <a:endParaRPr lang="en-US"/>
        </a:p>
      </dgm:t>
    </dgm:pt>
    <dgm:pt modelId="{46337F30-1B65-4412-8409-07C362D38108}">
      <dgm:prSet phldrT="[Text]"/>
      <dgm:spPr/>
      <dgm:t>
        <a:bodyPr/>
        <a:lstStyle/>
        <a:p>
          <a:r>
            <a:rPr lang="en-US" dirty="0" smtClean="0"/>
            <a:t>Optimizing</a:t>
          </a:r>
          <a:endParaRPr lang="en-US" dirty="0"/>
        </a:p>
      </dgm:t>
    </dgm:pt>
    <dgm:pt modelId="{EA8AD537-3F1E-40AB-A22D-DF7E183126C4}" type="parTrans" cxnId="{D919C485-3C1E-4B9E-903E-60475C788204}">
      <dgm:prSet/>
      <dgm:spPr/>
      <dgm:t>
        <a:bodyPr/>
        <a:lstStyle/>
        <a:p>
          <a:endParaRPr lang="en-US"/>
        </a:p>
      </dgm:t>
    </dgm:pt>
    <dgm:pt modelId="{28F9DAE2-24A9-4A34-9436-AA166C3FD3B0}" type="sibTrans" cxnId="{D919C485-3C1E-4B9E-903E-60475C788204}">
      <dgm:prSet/>
      <dgm:spPr/>
      <dgm:t>
        <a:bodyPr/>
        <a:lstStyle/>
        <a:p>
          <a:endParaRPr lang="en-US"/>
        </a:p>
      </dgm:t>
    </dgm:pt>
    <dgm:pt modelId="{01DDF437-3D55-4AA6-BBAF-3004498AC56A}" type="pres">
      <dgm:prSet presAssocID="{D08516C2-1473-4F10-AEDB-41E947661A6D}" presName="Name0" presStyleCnt="0">
        <dgm:presLayoutVars>
          <dgm:dir/>
          <dgm:resizeHandles val="exact"/>
        </dgm:presLayoutVars>
      </dgm:prSet>
      <dgm:spPr/>
    </dgm:pt>
    <dgm:pt modelId="{5B76F3EC-1996-4B86-ADF6-3516AB6524D8}" type="pres">
      <dgm:prSet presAssocID="{150492FD-8381-4399-91F8-36970197ED1E}" presName="parAndChTx" presStyleLbl="node1" presStyleIdx="0" presStyleCnt="3">
        <dgm:presLayoutVars>
          <dgm:bulletEnabled val="1"/>
        </dgm:presLayoutVars>
      </dgm:prSet>
      <dgm:spPr/>
      <dgm:t>
        <a:bodyPr/>
        <a:lstStyle/>
        <a:p>
          <a:endParaRPr lang="en-US"/>
        </a:p>
      </dgm:t>
    </dgm:pt>
    <dgm:pt modelId="{F30F1B0C-BBBC-4C30-9FB4-77CB2B80C948}" type="pres">
      <dgm:prSet presAssocID="{EA6A0B24-9635-4089-9158-75C0D0C8493C}" presName="parAndChSpace" presStyleCnt="0"/>
      <dgm:spPr/>
    </dgm:pt>
    <dgm:pt modelId="{9C6D4D94-2263-4680-B539-6D24F293E6A2}" type="pres">
      <dgm:prSet presAssocID="{102FD00A-A415-4A7B-9A6D-D0C57BE70FCC}" presName="parAndChTx" presStyleLbl="node1" presStyleIdx="1" presStyleCnt="3">
        <dgm:presLayoutVars>
          <dgm:bulletEnabled val="1"/>
        </dgm:presLayoutVars>
      </dgm:prSet>
      <dgm:spPr/>
      <dgm:t>
        <a:bodyPr/>
        <a:lstStyle/>
        <a:p>
          <a:endParaRPr lang="en-US"/>
        </a:p>
      </dgm:t>
    </dgm:pt>
    <dgm:pt modelId="{79366E96-675E-4AE2-A7EB-4F94D235D599}" type="pres">
      <dgm:prSet presAssocID="{8BBD4975-B5FF-47C0-9360-8C9AF9F44FD4}" presName="parAndChSpace" presStyleCnt="0"/>
      <dgm:spPr/>
    </dgm:pt>
    <dgm:pt modelId="{FD831249-0307-44D6-94FA-C1610A5D69E4}" type="pres">
      <dgm:prSet presAssocID="{FFB0F7BD-D593-4B3E-980E-A20D06D91B08}" presName="parAndChTx" presStyleLbl="node1" presStyleIdx="2" presStyleCnt="3">
        <dgm:presLayoutVars>
          <dgm:bulletEnabled val="1"/>
        </dgm:presLayoutVars>
      </dgm:prSet>
      <dgm:spPr/>
      <dgm:t>
        <a:bodyPr/>
        <a:lstStyle/>
        <a:p>
          <a:endParaRPr lang="en-US"/>
        </a:p>
      </dgm:t>
    </dgm:pt>
  </dgm:ptLst>
  <dgm:cxnLst>
    <dgm:cxn modelId="{CE2E59B0-257D-47DB-B3F6-525318B6AF14}" srcId="{102FD00A-A415-4A7B-9A6D-D0C57BE70FCC}" destId="{C05CD7EE-140E-4D0F-BB68-2F7D99A87EE4}" srcOrd="2" destOrd="0" parTransId="{BA668112-EB3B-49BB-B8FC-C844EE5A3995}" sibTransId="{658BC1D4-4D3D-4363-B221-0181C7B55FE2}"/>
    <dgm:cxn modelId="{03B73910-D49D-415C-8C24-E1A63BFE5BE3}" type="presOf" srcId="{0F3F7F90-C0F2-46FE-95CA-1CDEAED27941}" destId="{FD831249-0307-44D6-94FA-C1610A5D69E4}" srcOrd="0" destOrd="1" presId="urn:microsoft.com/office/officeart/2005/8/layout/hChevron3"/>
    <dgm:cxn modelId="{C328A181-FA75-419C-ABC2-F61FAB1B8B10}" type="presOf" srcId="{46337F30-1B65-4412-8409-07C362D38108}" destId="{9C6D4D94-2263-4680-B539-6D24F293E6A2}" srcOrd="0" destOrd="2" presId="urn:microsoft.com/office/officeart/2005/8/layout/hChevron3"/>
    <dgm:cxn modelId="{6AF98F97-0CB4-4037-B00B-6AB4F9BEC8E1}" type="presOf" srcId="{102FD00A-A415-4A7B-9A6D-D0C57BE70FCC}" destId="{9C6D4D94-2263-4680-B539-6D24F293E6A2}" srcOrd="0" destOrd="0" presId="urn:microsoft.com/office/officeart/2005/8/layout/hChevron3"/>
    <dgm:cxn modelId="{D55FA16C-4BDB-4A30-9394-14230A776357}" srcId="{150492FD-8381-4399-91F8-36970197ED1E}" destId="{197BB9D1-179C-4AEC-B021-5496C512180D}" srcOrd="0" destOrd="0" parTransId="{9E1C17C5-2C2B-41E4-BA19-A035BF2F7927}" sibTransId="{031F008B-2218-4DFE-9890-7C1E4D29E414}"/>
    <dgm:cxn modelId="{DFE51498-896F-4E97-9BCB-F7E0831046A1}" srcId="{D08516C2-1473-4F10-AEDB-41E947661A6D}" destId="{FFB0F7BD-D593-4B3E-980E-A20D06D91B08}" srcOrd="2" destOrd="0" parTransId="{57A80304-5BB0-4B39-B614-53A619845BCB}" sibTransId="{EBE0AD14-CC36-49B6-8410-FA6057B55397}"/>
    <dgm:cxn modelId="{4057921B-A2BB-453F-9A0E-A9F484C32A97}" type="presOf" srcId="{197BB9D1-179C-4AEC-B021-5496C512180D}" destId="{5B76F3EC-1996-4B86-ADF6-3516AB6524D8}" srcOrd="0" destOrd="1" presId="urn:microsoft.com/office/officeart/2005/8/layout/hChevron3"/>
    <dgm:cxn modelId="{68932058-B240-49A5-90E1-F871C73A2DAB}" type="presOf" srcId="{150492FD-8381-4399-91F8-36970197ED1E}" destId="{5B76F3EC-1996-4B86-ADF6-3516AB6524D8}" srcOrd="0" destOrd="0" presId="urn:microsoft.com/office/officeart/2005/8/layout/hChevron3"/>
    <dgm:cxn modelId="{74C80785-75FC-47FA-B99D-681D9330805B}" type="presOf" srcId="{D08516C2-1473-4F10-AEDB-41E947661A6D}" destId="{01DDF437-3D55-4AA6-BBAF-3004498AC56A}" srcOrd="0" destOrd="0" presId="urn:microsoft.com/office/officeart/2005/8/layout/hChevron3"/>
    <dgm:cxn modelId="{D3EFB2F8-83D7-47CE-B647-8539859040CD}" type="presOf" srcId="{3DE5CFAF-6E89-4B4D-AA42-8019E72AA8B0}" destId="{5B76F3EC-1996-4B86-ADF6-3516AB6524D8}" srcOrd="0" destOrd="2" presId="urn:microsoft.com/office/officeart/2005/8/layout/hChevron3"/>
    <dgm:cxn modelId="{21E09E65-19CA-4177-BA66-2934AB3801F5}" srcId="{102FD00A-A415-4A7B-9A6D-D0C57BE70FCC}" destId="{7730F4E7-F3F3-48A5-8E63-7970107A5737}" srcOrd="0" destOrd="0" parTransId="{F81C1293-C7DB-4890-BE77-1F4369274A63}" sibTransId="{7C80FD88-F5ED-497A-8DB4-F47F7AB8C626}"/>
    <dgm:cxn modelId="{1705F10A-BFBA-4CB5-9B3A-2AACCD3D5A87}" type="presOf" srcId="{C05CD7EE-140E-4D0F-BB68-2F7D99A87EE4}" destId="{9C6D4D94-2263-4680-B539-6D24F293E6A2}" srcOrd="0" destOrd="3" presId="urn:microsoft.com/office/officeart/2005/8/layout/hChevron3"/>
    <dgm:cxn modelId="{4EB5274D-CE15-4D9E-8417-A45278719C98}" type="presOf" srcId="{420EC06F-5959-49E0-A501-477DC9C0B6D4}" destId="{5B76F3EC-1996-4B86-ADF6-3516AB6524D8}" srcOrd="0" destOrd="3" presId="urn:microsoft.com/office/officeart/2005/8/layout/hChevron3"/>
    <dgm:cxn modelId="{A8EF93D9-7C75-4951-9818-CE39E6B66886}" type="presOf" srcId="{7730F4E7-F3F3-48A5-8E63-7970107A5737}" destId="{9C6D4D94-2263-4680-B539-6D24F293E6A2}" srcOrd="0" destOrd="1" presId="urn:microsoft.com/office/officeart/2005/8/layout/hChevron3"/>
    <dgm:cxn modelId="{2626F91C-C4BF-4A47-8E9C-3FE345B196A7}" srcId="{FFB0F7BD-D593-4B3E-980E-A20D06D91B08}" destId="{9D0A175C-79D7-4A23-BE5E-E387BADC3B1D}" srcOrd="1" destOrd="0" parTransId="{D84AC620-18EB-4559-AC47-C23BACEDEF1C}" sibTransId="{03D08C80-BF20-4F6F-81C7-0797146EA76D}"/>
    <dgm:cxn modelId="{D919C485-3C1E-4B9E-903E-60475C788204}" srcId="{102FD00A-A415-4A7B-9A6D-D0C57BE70FCC}" destId="{46337F30-1B65-4412-8409-07C362D38108}" srcOrd="1" destOrd="0" parTransId="{EA8AD537-3F1E-40AB-A22D-DF7E183126C4}" sibTransId="{28F9DAE2-24A9-4A34-9436-AA166C3FD3B0}"/>
    <dgm:cxn modelId="{0DCEA488-9EC3-4F94-BAC1-AEB85D9D2023}" srcId="{150492FD-8381-4399-91F8-36970197ED1E}" destId="{420EC06F-5959-49E0-A501-477DC9C0B6D4}" srcOrd="2" destOrd="0" parTransId="{5E756F6B-62CD-42E6-BFC5-62550314808E}" sibTransId="{E242E019-BF50-4254-8757-75E4ED0E6BA2}"/>
    <dgm:cxn modelId="{406A957F-7A0D-4E20-92FA-BA8F4961767B}" srcId="{FFB0F7BD-D593-4B3E-980E-A20D06D91B08}" destId="{0F3F7F90-C0F2-46FE-95CA-1CDEAED27941}" srcOrd="0" destOrd="0" parTransId="{D5126DCD-98F7-46FA-BF1F-2021F16C1DB5}" sibTransId="{46D38AD0-A4E7-4E33-8CDA-70B3389A1E3A}"/>
    <dgm:cxn modelId="{83A50BEA-6B22-492D-9CDE-9688FB87EADE}" srcId="{D08516C2-1473-4F10-AEDB-41E947661A6D}" destId="{102FD00A-A415-4A7B-9A6D-D0C57BE70FCC}" srcOrd="1" destOrd="0" parTransId="{43916DEE-A87E-4E39-9C4C-294DD382BD8B}" sibTransId="{8BBD4975-B5FF-47C0-9360-8C9AF9F44FD4}"/>
    <dgm:cxn modelId="{6E785DE5-0790-481D-80C9-4D5DC51C9F72}" srcId="{D08516C2-1473-4F10-AEDB-41E947661A6D}" destId="{150492FD-8381-4399-91F8-36970197ED1E}" srcOrd="0" destOrd="0" parTransId="{969C4342-18EF-4FDB-9647-2E206234331E}" sibTransId="{EA6A0B24-9635-4089-9158-75C0D0C8493C}"/>
    <dgm:cxn modelId="{37581691-CFAF-45DA-80D5-0BA34D1B99B1}" srcId="{150492FD-8381-4399-91F8-36970197ED1E}" destId="{3DE5CFAF-6E89-4B4D-AA42-8019E72AA8B0}" srcOrd="1" destOrd="0" parTransId="{81945335-B664-4FFF-9E97-BC0E3791BC57}" sibTransId="{FAF5658A-2951-470C-B5C5-D4E4AC60EFF4}"/>
    <dgm:cxn modelId="{5A35BDD4-5207-4FD2-9B93-9A25CDF63DFB}" type="presOf" srcId="{9D0A175C-79D7-4A23-BE5E-E387BADC3B1D}" destId="{FD831249-0307-44D6-94FA-C1610A5D69E4}" srcOrd="0" destOrd="2" presId="urn:microsoft.com/office/officeart/2005/8/layout/hChevron3"/>
    <dgm:cxn modelId="{EBEBC660-D71C-4D00-9743-9F727307B982}" type="presOf" srcId="{FFB0F7BD-D593-4B3E-980E-A20D06D91B08}" destId="{FD831249-0307-44D6-94FA-C1610A5D69E4}" srcOrd="0" destOrd="0" presId="urn:microsoft.com/office/officeart/2005/8/layout/hChevron3"/>
    <dgm:cxn modelId="{15E014E7-69A9-494D-9387-D8F8527293E5}" type="presParOf" srcId="{01DDF437-3D55-4AA6-BBAF-3004498AC56A}" destId="{5B76F3EC-1996-4B86-ADF6-3516AB6524D8}" srcOrd="0" destOrd="0" presId="urn:microsoft.com/office/officeart/2005/8/layout/hChevron3"/>
    <dgm:cxn modelId="{9CAA3930-D1D7-46B1-8EF3-D4353B9CFD5D}" type="presParOf" srcId="{01DDF437-3D55-4AA6-BBAF-3004498AC56A}" destId="{F30F1B0C-BBBC-4C30-9FB4-77CB2B80C948}" srcOrd="1" destOrd="0" presId="urn:microsoft.com/office/officeart/2005/8/layout/hChevron3"/>
    <dgm:cxn modelId="{1A9164D8-BBC4-416C-911B-4D0DBF06BF26}" type="presParOf" srcId="{01DDF437-3D55-4AA6-BBAF-3004498AC56A}" destId="{9C6D4D94-2263-4680-B539-6D24F293E6A2}" srcOrd="2" destOrd="0" presId="urn:microsoft.com/office/officeart/2005/8/layout/hChevron3"/>
    <dgm:cxn modelId="{1D50E8DF-84B7-429C-8A34-649F476DBDE1}" type="presParOf" srcId="{01DDF437-3D55-4AA6-BBAF-3004498AC56A}" destId="{79366E96-675E-4AE2-A7EB-4F94D235D599}" srcOrd="3" destOrd="0" presId="urn:microsoft.com/office/officeart/2005/8/layout/hChevron3"/>
    <dgm:cxn modelId="{FC78DDEB-3D01-4E12-8589-2ADD759DDE70}" type="presParOf" srcId="{01DDF437-3D55-4AA6-BBAF-3004498AC56A}" destId="{FD831249-0307-44D6-94FA-C1610A5D69E4}" srcOrd="4"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08516C2-1473-4F10-AEDB-41E947661A6D}" type="doc">
      <dgm:prSet loTypeId="urn:microsoft.com/office/officeart/2005/8/layout/hChevron3" loCatId="process" qsTypeId="urn:microsoft.com/office/officeart/2005/8/quickstyle/simple1" qsCatId="simple" csTypeId="urn:microsoft.com/office/officeart/2005/8/colors/accent1_2" csCatId="accent1" phldr="1"/>
      <dgm:spPr/>
    </dgm:pt>
    <dgm:pt modelId="{150492FD-8381-4399-91F8-36970197ED1E}">
      <dgm:prSet phldrT="[Text]"/>
      <dgm:spPr>
        <a:solidFill>
          <a:srgbClr val="0069AA">
            <a:alpha val="30196"/>
          </a:srgbClr>
        </a:solidFill>
      </dgm:spPr>
      <dgm:t>
        <a:bodyPr/>
        <a:lstStyle/>
        <a:p>
          <a:r>
            <a:rPr lang="en-US" dirty="0" smtClean="0"/>
            <a:t>Planning</a:t>
          </a:r>
          <a:endParaRPr lang="en-US" dirty="0"/>
        </a:p>
      </dgm:t>
    </dgm:pt>
    <dgm:pt modelId="{969C4342-18EF-4FDB-9647-2E206234331E}" type="parTrans" cxnId="{6E785DE5-0790-481D-80C9-4D5DC51C9F72}">
      <dgm:prSet/>
      <dgm:spPr/>
      <dgm:t>
        <a:bodyPr/>
        <a:lstStyle/>
        <a:p>
          <a:endParaRPr lang="en-US"/>
        </a:p>
      </dgm:t>
    </dgm:pt>
    <dgm:pt modelId="{EA6A0B24-9635-4089-9158-75C0D0C8493C}" type="sibTrans" cxnId="{6E785DE5-0790-481D-80C9-4D5DC51C9F72}">
      <dgm:prSet/>
      <dgm:spPr/>
      <dgm:t>
        <a:bodyPr/>
        <a:lstStyle/>
        <a:p>
          <a:endParaRPr lang="en-US"/>
        </a:p>
      </dgm:t>
    </dgm:pt>
    <dgm:pt modelId="{3DE5CFAF-6E89-4B4D-AA42-8019E72AA8B0}">
      <dgm:prSet phldrT="[Text]"/>
      <dgm:spPr>
        <a:solidFill>
          <a:srgbClr val="0069AA">
            <a:alpha val="30196"/>
          </a:srgbClr>
        </a:solidFill>
      </dgm:spPr>
      <dgm:t>
        <a:bodyPr/>
        <a:lstStyle/>
        <a:p>
          <a:r>
            <a:rPr lang="en-US" dirty="0" smtClean="0"/>
            <a:t>Audience</a:t>
          </a:r>
          <a:endParaRPr lang="en-US" dirty="0"/>
        </a:p>
      </dgm:t>
    </dgm:pt>
    <dgm:pt modelId="{81945335-B664-4FFF-9E97-BC0E3791BC57}" type="parTrans" cxnId="{37581691-CFAF-45DA-80D5-0BA34D1B99B1}">
      <dgm:prSet/>
      <dgm:spPr/>
      <dgm:t>
        <a:bodyPr/>
        <a:lstStyle/>
        <a:p>
          <a:endParaRPr lang="en-US"/>
        </a:p>
      </dgm:t>
    </dgm:pt>
    <dgm:pt modelId="{FAF5658A-2951-470C-B5C5-D4E4AC60EFF4}" type="sibTrans" cxnId="{37581691-CFAF-45DA-80D5-0BA34D1B99B1}">
      <dgm:prSet/>
      <dgm:spPr/>
      <dgm:t>
        <a:bodyPr/>
        <a:lstStyle/>
        <a:p>
          <a:endParaRPr lang="en-US"/>
        </a:p>
      </dgm:t>
    </dgm:pt>
    <dgm:pt modelId="{420EC06F-5959-49E0-A501-477DC9C0B6D4}">
      <dgm:prSet phldrT="[Text]"/>
      <dgm:spPr>
        <a:solidFill>
          <a:srgbClr val="0069AA">
            <a:alpha val="30196"/>
          </a:srgbClr>
        </a:solidFill>
      </dgm:spPr>
      <dgm:t>
        <a:bodyPr/>
        <a:lstStyle/>
        <a:p>
          <a:r>
            <a:rPr lang="en-US" dirty="0" smtClean="0"/>
            <a:t>Topics</a:t>
          </a:r>
          <a:endParaRPr lang="en-US" dirty="0"/>
        </a:p>
      </dgm:t>
    </dgm:pt>
    <dgm:pt modelId="{5E756F6B-62CD-42E6-BFC5-62550314808E}" type="parTrans" cxnId="{0DCEA488-9EC3-4F94-BAC1-AEB85D9D2023}">
      <dgm:prSet/>
      <dgm:spPr/>
      <dgm:t>
        <a:bodyPr/>
        <a:lstStyle/>
        <a:p>
          <a:endParaRPr lang="en-US"/>
        </a:p>
      </dgm:t>
    </dgm:pt>
    <dgm:pt modelId="{E242E019-BF50-4254-8757-75E4ED0E6BA2}" type="sibTrans" cxnId="{0DCEA488-9EC3-4F94-BAC1-AEB85D9D2023}">
      <dgm:prSet/>
      <dgm:spPr/>
      <dgm:t>
        <a:bodyPr/>
        <a:lstStyle/>
        <a:p>
          <a:endParaRPr lang="en-US"/>
        </a:p>
      </dgm:t>
    </dgm:pt>
    <dgm:pt modelId="{102FD00A-A415-4A7B-9A6D-D0C57BE70FCC}">
      <dgm:prSet phldrT="[Text]"/>
      <dgm:spPr>
        <a:solidFill>
          <a:srgbClr val="0069AA">
            <a:alpha val="30196"/>
          </a:srgbClr>
        </a:solidFill>
      </dgm:spPr>
      <dgm:t>
        <a:bodyPr/>
        <a:lstStyle/>
        <a:p>
          <a:r>
            <a:rPr lang="en-US" dirty="0" smtClean="0"/>
            <a:t>Create</a:t>
          </a:r>
          <a:endParaRPr lang="en-US" dirty="0"/>
        </a:p>
      </dgm:t>
    </dgm:pt>
    <dgm:pt modelId="{43916DEE-A87E-4E39-9C4C-294DD382BD8B}" type="parTrans" cxnId="{83A50BEA-6B22-492D-9CDE-9688FB87EADE}">
      <dgm:prSet/>
      <dgm:spPr/>
      <dgm:t>
        <a:bodyPr/>
        <a:lstStyle/>
        <a:p>
          <a:endParaRPr lang="en-US"/>
        </a:p>
      </dgm:t>
    </dgm:pt>
    <dgm:pt modelId="{8BBD4975-B5FF-47C0-9360-8C9AF9F44FD4}" type="sibTrans" cxnId="{83A50BEA-6B22-492D-9CDE-9688FB87EADE}">
      <dgm:prSet/>
      <dgm:spPr/>
      <dgm:t>
        <a:bodyPr/>
        <a:lstStyle/>
        <a:p>
          <a:endParaRPr lang="en-US"/>
        </a:p>
      </dgm:t>
    </dgm:pt>
    <dgm:pt modelId="{FFB0F7BD-D593-4B3E-980E-A20D06D91B08}">
      <dgm:prSet phldrT="[Text]"/>
      <dgm:spPr>
        <a:solidFill>
          <a:srgbClr val="0069AA"/>
        </a:solidFill>
      </dgm:spPr>
      <dgm:t>
        <a:bodyPr/>
        <a:lstStyle/>
        <a:p>
          <a:r>
            <a:rPr lang="en-US" dirty="0" smtClean="0"/>
            <a:t>Promote</a:t>
          </a:r>
          <a:endParaRPr lang="en-US" dirty="0"/>
        </a:p>
      </dgm:t>
    </dgm:pt>
    <dgm:pt modelId="{57A80304-5BB0-4B39-B614-53A619845BCB}" type="parTrans" cxnId="{DFE51498-896F-4E97-9BCB-F7E0831046A1}">
      <dgm:prSet/>
      <dgm:spPr/>
      <dgm:t>
        <a:bodyPr/>
        <a:lstStyle/>
        <a:p>
          <a:endParaRPr lang="en-US"/>
        </a:p>
      </dgm:t>
    </dgm:pt>
    <dgm:pt modelId="{EBE0AD14-CC36-49B6-8410-FA6057B55397}" type="sibTrans" cxnId="{DFE51498-896F-4E97-9BCB-F7E0831046A1}">
      <dgm:prSet/>
      <dgm:spPr/>
      <dgm:t>
        <a:bodyPr/>
        <a:lstStyle/>
        <a:p>
          <a:endParaRPr lang="en-US"/>
        </a:p>
      </dgm:t>
    </dgm:pt>
    <dgm:pt modelId="{197BB9D1-179C-4AEC-B021-5496C512180D}">
      <dgm:prSet phldrT="[Text]"/>
      <dgm:spPr>
        <a:solidFill>
          <a:srgbClr val="0069AA">
            <a:alpha val="30196"/>
          </a:srgbClr>
        </a:solidFill>
      </dgm:spPr>
      <dgm:t>
        <a:bodyPr/>
        <a:lstStyle/>
        <a:p>
          <a:r>
            <a:rPr lang="en-US" smtClean="0"/>
            <a:t>Results</a:t>
          </a:r>
          <a:endParaRPr lang="en-US" dirty="0"/>
        </a:p>
      </dgm:t>
    </dgm:pt>
    <dgm:pt modelId="{9E1C17C5-2C2B-41E4-BA19-A035BF2F7927}" type="parTrans" cxnId="{D55FA16C-4BDB-4A30-9394-14230A776357}">
      <dgm:prSet/>
      <dgm:spPr/>
      <dgm:t>
        <a:bodyPr/>
        <a:lstStyle/>
        <a:p>
          <a:endParaRPr lang="en-US"/>
        </a:p>
      </dgm:t>
    </dgm:pt>
    <dgm:pt modelId="{031F008B-2218-4DFE-9890-7C1E4D29E414}" type="sibTrans" cxnId="{D55FA16C-4BDB-4A30-9394-14230A776357}">
      <dgm:prSet/>
      <dgm:spPr/>
      <dgm:t>
        <a:bodyPr/>
        <a:lstStyle/>
        <a:p>
          <a:endParaRPr lang="en-US"/>
        </a:p>
      </dgm:t>
    </dgm:pt>
    <dgm:pt modelId="{7730F4E7-F3F3-48A5-8E63-7970107A5737}">
      <dgm:prSet phldrT="[Text]"/>
      <dgm:spPr>
        <a:solidFill>
          <a:srgbClr val="0069AA">
            <a:alpha val="30196"/>
          </a:srgbClr>
        </a:solidFill>
      </dgm:spPr>
      <dgm:t>
        <a:bodyPr/>
        <a:lstStyle/>
        <a:p>
          <a:r>
            <a:rPr lang="en-US" dirty="0" smtClean="0"/>
            <a:t>Authoring</a:t>
          </a:r>
          <a:endParaRPr lang="en-US" dirty="0"/>
        </a:p>
      </dgm:t>
    </dgm:pt>
    <dgm:pt modelId="{F81C1293-C7DB-4890-BE77-1F4369274A63}" type="parTrans" cxnId="{21E09E65-19CA-4177-BA66-2934AB3801F5}">
      <dgm:prSet/>
      <dgm:spPr/>
      <dgm:t>
        <a:bodyPr/>
        <a:lstStyle/>
        <a:p>
          <a:endParaRPr lang="en-US"/>
        </a:p>
      </dgm:t>
    </dgm:pt>
    <dgm:pt modelId="{7C80FD88-F5ED-497A-8DB4-F47F7AB8C626}" type="sibTrans" cxnId="{21E09E65-19CA-4177-BA66-2934AB3801F5}">
      <dgm:prSet/>
      <dgm:spPr/>
      <dgm:t>
        <a:bodyPr/>
        <a:lstStyle/>
        <a:p>
          <a:endParaRPr lang="en-US"/>
        </a:p>
      </dgm:t>
    </dgm:pt>
    <dgm:pt modelId="{C05CD7EE-140E-4D0F-BB68-2F7D99A87EE4}">
      <dgm:prSet phldrT="[Text]"/>
      <dgm:spPr>
        <a:solidFill>
          <a:srgbClr val="0069AA">
            <a:alpha val="30196"/>
          </a:srgbClr>
        </a:solidFill>
      </dgm:spPr>
      <dgm:t>
        <a:bodyPr/>
        <a:lstStyle/>
        <a:p>
          <a:r>
            <a:rPr lang="en-US" dirty="0" smtClean="0"/>
            <a:t>Publishing</a:t>
          </a:r>
          <a:endParaRPr lang="en-US" dirty="0"/>
        </a:p>
      </dgm:t>
    </dgm:pt>
    <dgm:pt modelId="{BA668112-EB3B-49BB-B8FC-C844EE5A3995}" type="parTrans" cxnId="{CE2E59B0-257D-47DB-B3F6-525318B6AF14}">
      <dgm:prSet/>
      <dgm:spPr/>
      <dgm:t>
        <a:bodyPr/>
        <a:lstStyle/>
        <a:p>
          <a:endParaRPr lang="en-US"/>
        </a:p>
      </dgm:t>
    </dgm:pt>
    <dgm:pt modelId="{658BC1D4-4D3D-4363-B221-0181C7B55FE2}" type="sibTrans" cxnId="{CE2E59B0-257D-47DB-B3F6-525318B6AF14}">
      <dgm:prSet/>
      <dgm:spPr/>
      <dgm:t>
        <a:bodyPr/>
        <a:lstStyle/>
        <a:p>
          <a:endParaRPr lang="en-US"/>
        </a:p>
      </dgm:t>
    </dgm:pt>
    <dgm:pt modelId="{0F3F7F90-C0F2-46FE-95CA-1CDEAED27941}">
      <dgm:prSet phldrT="[Text]"/>
      <dgm:spPr>
        <a:solidFill>
          <a:srgbClr val="0069AA"/>
        </a:solidFill>
      </dgm:spPr>
      <dgm:t>
        <a:bodyPr/>
        <a:lstStyle/>
        <a:p>
          <a:r>
            <a:rPr lang="en-US" dirty="0" smtClean="0"/>
            <a:t>SEO</a:t>
          </a:r>
          <a:endParaRPr lang="en-US" dirty="0"/>
        </a:p>
      </dgm:t>
    </dgm:pt>
    <dgm:pt modelId="{D5126DCD-98F7-46FA-BF1F-2021F16C1DB5}" type="parTrans" cxnId="{406A957F-7A0D-4E20-92FA-BA8F4961767B}">
      <dgm:prSet/>
      <dgm:spPr/>
      <dgm:t>
        <a:bodyPr/>
        <a:lstStyle/>
        <a:p>
          <a:endParaRPr lang="en-US"/>
        </a:p>
      </dgm:t>
    </dgm:pt>
    <dgm:pt modelId="{46D38AD0-A4E7-4E33-8CDA-70B3389A1E3A}" type="sibTrans" cxnId="{406A957F-7A0D-4E20-92FA-BA8F4961767B}">
      <dgm:prSet/>
      <dgm:spPr/>
      <dgm:t>
        <a:bodyPr/>
        <a:lstStyle/>
        <a:p>
          <a:endParaRPr lang="en-US"/>
        </a:p>
      </dgm:t>
    </dgm:pt>
    <dgm:pt modelId="{9D0A175C-79D7-4A23-BE5E-E387BADC3B1D}">
      <dgm:prSet phldrT="[Text]"/>
      <dgm:spPr>
        <a:solidFill>
          <a:srgbClr val="0069AA"/>
        </a:solidFill>
      </dgm:spPr>
      <dgm:t>
        <a:bodyPr/>
        <a:lstStyle/>
        <a:p>
          <a:r>
            <a:rPr lang="en-US" dirty="0" smtClean="0"/>
            <a:t>Social media</a:t>
          </a:r>
          <a:endParaRPr lang="en-US" dirty="0"/>
        </a:p>
      </dgm:t>
    </dgm:pt>
    <dgm:pt modelId="{D84AC620-18EB-4559-AC47-C23BACEDEF1C}" type="parTrans" cxnId="{2626F91C-C4BF-4A47-8E9C-3FE345B196A7}">
      <dgm:prSet/>
      <dgm:spPr/>
      <dgm:t>
        <a:bodyPr/>
        <a:lstStyle/>
        <a:p>
          <a:endParaRPr lang="en-US"/>
        </a:p>
      </dgm:t>
    </dgm:pt>
    <dgm:pt modelId="{03D08C80-BF20-4F6F-81C7-0797146EA76D}" type="sibTrans" cxnId="{2626F91C-C4BF-4A47-8E9C-3FE345B196A7}">
      <dgm:prSet/>
      <dgm:spPr/>
      <dgm:t>
        <a:bodyPr/>
        <a:lstStyle/>
        <a:p>
          <a:endParaRPr lang="en-US"/>
        </a:p>
      </dgm:t>
    </dgm:pt>
    <dgm:pt modelId="{46337F30-1B65-4412-8409-07C362D38108}">
      <dgm:prSet phldrT="[Text]"/>
      <dgm:spPr>
        <a:solidFill>
          <a:srgbClr val="0069AA">
            <a:alpha val="30196"/>
          </a:srgbClr>
        </a:solidFill>
      </dgm:spPr>
      <dgm:t>
        <a:bodyPr/>
        <a:lstStyle/>
        <a:p>
          <a:r>
            <a:rPr lang="en-US" dirty="0" smtClean="0"/>
            <a:t>Optimizing</a:t>
          </a:r>
          <a:endParaRPr lang="en-US" dirty="0"/>
        </a:p>
      </dgm:t>
    </dgm:pt>
    <dgm:pt modelId="{EA8AD537-3F1E-40AB-A22D-DF7E183126C4}" type="parTrans" cxnId="{D919C485-3C1E-4B9E-903E-60475C788204}">
      <dgm:prSet/>
      <dgm:spPr/>
      <dgm:t>
        <a:bodyPr/>
        <a:lstStyle/>
        <a:p>
          <a:endParaRPr lang="en-US"/>
        </a:p>
      </dgm:t>
    </dgm:pt>
    <dgm:pt modelId="{28F9DAE2-24A9-4A34-9436-AA166C3FD3B0}" type="sibTrans" cxnId="{D919C485-3C1E-4B9E-903E-60475C788204}">
      <dgm:prSet/>
      <dgm:spPr/>
      <dgm:t>
        <a:bodyPr/>
        <a:lstStyle/>
        <a:p>
          <a:endParaRPr lang="en-US"/>
        </a:p>
      </dgm:t>
    </dgm:pt>
    <dgm:pt modelId="{01DDF437-3D55-4AA6-BBAF-3004498AC56A}" type="pres">
      <dgm:prSet presAssocID="{D08516C2-1473-4F10-AEDB-41E947661A6D}" presName="Name0" presStyleCnt="0">
        <dgm:presLayoutVars>
          <dgm:dir/>
          <dgm:resizeHandles val="exact"/>
        </dgm:presLayoutVars>
      </dgm:prSet>
      <dgm:spPr/>
    </dgm:pt>
    <dgm:pt modelId="{5B76F3EC-1996-4B86-ADF6-3516AB6524D8}" type="pres">
      <dgm:prSet presAssocID="{150492FD-8381-4399-91F8-36970197ED1E}" presName="parAndChTx" presStyleLbl="node1" presStyleIdx="0" presStyleCnt="3">
        <dgm:presLayoutVars>
          <dgm:bulletEnabled val="1"/>
        </dgm:presLayoutVars>
      </dgm:prSet>
      <dgm:spPr/>
      <dgm:t>
        <a:bodyPr/>
        <a:lstStyle/>
        <a:p>
          <a:endParaRPr lang="en-US"/>
        </a:p>
      </dgm:t>
    </dgm:pt>
    <dgm:pt modelId="{F30F1B0C-BBBC-4C30-9FB4-77CB2B80C948}" type="pres">
      <dgm:prSet presAssocID="{EA6A0B24-9635-4089-9158-75C0D0C8493C}" presName="parAndChSpace" presStyleCnt="0"/>
      <dgm:spPr/>
    </dgm:pt>
    <dgm:pt modelId="{9C6D4D94-2263-4680-B539-6D24F293E6A2}" type="pres">
      <dgm:prSet presAssocID="{102FD00A-A415-4A7B-9A6D-D0C57BE70FCC}" presName="parAndChTx" presStyleLbl="node1" presStyleIdx="1" presStyleCnt="3">
        <dgm:presLayoutVars>
          <dgm:bulletEnabled val="1"/>
        </dgm:presLayoutVars>
      </dgm:prSet>
      <dgm:spPr/>
      <dgm:t>
        <a:bodyPr/>
        <a:lstStyle/>
        <a:p>
          <a:endParaRPr lang="en-US"/>
        </a:p>
      </dgm:t>
    </dgm:pt>
    <dgm:pt modelId="{79366E96-675E-4AE2-A7EB-4F94D235D599}" type="pres">
      <dgm:prSet presAssocID="{8BBD4975-B5FF-47C0-9360-8C9AF9F44FD4}" presName="parAndChSpace" presStyleCnt="0"/>
      <dgm:spPr/>
    </dgm:pt>
    <dgm:pt modelId="{FD831249-0307-44D6-94FA-C1610A5D69E4}" type="pres">
      <dgm:prSet presAssocID="{FFB0F7BD-D593-4B3E-980E-A20D06D91B08}" presName="parAndChTx" presStyleLbl="node1" presStyleIdx="2" presStyleCnt="3">
        <dgm:presLayoutVars>
          <dgm:bulletEnabled val="1"/>
        </dgm:presLayoutVars>
      </dgm:prSet>
      <dgm:spPr/>
      <dgm:t>
        <a:bodyPr/>
        <a:lstStyle/>
        <a:p>
          <a:endParaRPr lang="en-US"/>
        </a:p>
      </dgm:t>
    </dgm:pt>
  </dgm:ptLst>
  <dgm:cxnLst>
    <dgm:cxn modelId="{CE2E59B0-257D-47DB-B3F6-525318B6AF14}" srcId="{102FD00A-A415-4A7B-9A6D-D0C57BE70FCC}" destId="{C05CD7EE-140E-4D0F-BB68-2F7D99A87EE4}" srcOrd="2" destOrd="0" parTransId="{BA668112-EB3B-49BB-B8FC-C844EE5A3995}" sibTransId="{658BC1D4-4D3D-4363-B221-0181C7B55FE2}"/>
    <dgm:cxn modelId="{E441CADB-D9D5-4802-8A31-81827E19E962}" type="presOf" srcId="{C05CD7EE-140E-4D0F-BB68-2F7D99A87EE4}" destId="{9C6D4D94-2263-4680-B539-6D24F293E6A2}" srcOrd="0" destOrd="3" presId="urn:microsoft.com/office/officeart/2005/8/layout/hChevron3"/>
    <dgm:cxn modelId="{D55FA16C-4BDB-4A30-9394-14230A776357}" srcId="{150492FD-8381-4399-91F8-36970197ED1E}" destId="{197BB9D1-179C-4AEC-B021-5496C512180D}" srcOrd="0" destOrd="0" parTransId="{9E1C17C5-2C2B-41E4-BA19-A035BF2F7927}" sibTransId="{031F008B-2218-4DFE-9890-7C1E4D29E414}"/>
    <dgm:cxn modelId="{258669D9-4F8E-4E47-8129-CAEE4EE64A72}" type="presOf" srcId="{0F3F7F90-C0F2-46FE-95CA-1CDEAED27941}" destId="{FD831249-0307-44D6-94FA-C1610A5D69E4}" srcOrd="0" destOrd="1" presId="urn:microsoft.com/office/officeart/2005/8/layout/hChevron3"/>
    <dgm:cxn modelId="{DFE51498-896F-4E97-9BCB-F7E0831046A1}" srcId="{D08516C2-1473-4F10-AEDB-41E947661A6D}" destId="{FFB0F7BD-D593-4B3E-980E-A20D06D91B08}" srcOrd="2" destOrd="0" parTransId="{57A80304-5BB0-4B39-B614-53A619845BCB}" sibTransId="{EBE0AD14-CC36-49B6-8410-FA6057B55397}"/>
    <dgm:cxn modelId="{3063222D-2DF9-41D7-AB09-1C1E25A685E6}" type="presOf" srcId="{7730F4E7-F3F3-48A5-8E63-7970107A5737}" destId="{9C6D4D94-2263-4680-B539-6D24F293E6A2}" srcOrd="0" destOrd="1" presId="urn:microsoft.com/office/officeart/2005/8/layout/hChevron3"/>
    <dgm:cxn modelId="{D8700604-1325-4498-A78E-9EF4F3DF306B}" type="presOf" srcId="{102FD00A-A415-4A7B-9A6D-D0C57BE70FCC}" destId="{9C6D4D94-2263-4680-B539-6D24F293E6A2}" srcOrd="0" destOrd="0" presId="urn:microsoft.com/office/officeart/2005/8/layout/hChevron3"/>
    <dgm:cxn modelId="{9CD1B39F-BCC5-4771-8493-2E84F985E355}" type="presOf" srcId="{3DE5CFAF-6E89-4B4D-AA42-8019E72AA8B0}" destId="{5B76F3EC-1996-4B86-ADF6-3516AB6524D8}" srcOrd="0" destOrd="2" presId="urn:microsoft.com/office/officeart/2005/8/layout/hChevron3"/>
    <dgm:cxn modelId="{298C9060-C5B0-4572-8B24-4254D3F4D404}" type="presOf" srcId="{9D0A175C-79D7-4A23-BE5E-E387BADC3B1D}" destId="{FD831249-0307-44D6-94FA-C1610A5D69E4}" srcOrd="0" destOrd="2" presId="urn:microsoft.com/office/officeart/2005/8/layout/hChevron3"/>
    <dgm:cxn modelId="{884AB9B3-E7F2-4346-835A-7A953111F628}" type="presOf" srcId="{D08516C2-1473-4F10-AEDB-41E947661A6D}" destId="{01DDF437-3D55-4AA6-BBAF-3004498AC56A}" srcOrd="0" destOrd="0" presId="urn:microsoft.com/office/officeart/2005/8/layout/hChevron3"/>
    <dgm:cxn modelId="{31873820-021F-4EC8-8959-D75D35ACAED2}" type="presOf" srcId="{46337F30-1B65-4412-8409-07C362D38108}" destId="{9C6D4D94-2263-4680-B539-6D24F293E6A2}" srcOrd="0" destOrd="2" presId="urn:microsoft.com/office/officeart/2005/8/layout/hChevron3"/>
    <dgm:cxn modelId="{21E09E65-19CA-4177-BA66-2934AB3801F5}" srcId="{102FD00A-A415-4A7B-9A6D-D0C57BE70FCC}" destId="{7730F4E7-F3F3-48A5-8E63-7970107A5737}" srcOrd="0" destOrd="0" parTransId="{F81C1293-C7DB-4890-BE77-1F4369274A63}" sibTransId="{7C80FD88-F5ED-497A-8DB4-F47F7AB8C626}"/>
    <dgm:cxn modelId="{AFBE47E5-1D31-43A2-8376-20C207323C06}" type="presOf" srcId="{197BB9D1-179C-4AEC-B021-5496C512180D}" destId="{5B76F3EC-1996-4B86-ADF6-3516AB6524D8}" srcOrd="0" destOrd="1" presId="urn:microsoft.com/office/officeart/2005/8/layout/hChevron3"/>
    <dgm:cxn modelId="{872B6779-2E39-43DE-9E68-20DBA3B1D958}" type="presOf" srcId="{FFB0F7BD-D593-4B3E-980E-A20D06D91B08}" destId="{FD831249-0307-44D6-94FA-C1610A5D69E4}" srcOrd="0" destOrd="0" presId="urn:microsoft.com/office/officeart/2005/8/layout/hChevron3"/>
    <dgm:cxn modelId="{2626F91C-C4BF-4A47-8E9C-3FE345B196A7}" srcId="{FFB0F7BD-D593-4B3E-980E-A20D06D91B08}" destId="{9D0A175C-79D7-4A23-BE5E-E387BADC3B1D}" srcOrd="1" destOrd="0" parTransId="{D84AC620-18EB-4559-AC47-C23BACEDEF1C}" sibTransId="{03D08C80-BF20-4F6F-81C7-0797146EA76D}"/>
    <dgm:cxn modelId="{D919C485-3C1E-4B9E-903E-60475C788204}" srcId="{102FD00A-A415-4A7B-9A6D-D0C57BE70FCC}" destId="{46337F30-1B65-4412-8409-07C362D38108}" srcOrd="1" destOrd="0" parTransId="{EA8AD537-3F1E-40AB-A22D-DF7E183126C4}" sibTransId="{28F9DAE2-24A9-4A34-9436-AA166C3FD3B0}"/>
    <dgm:cxn modelId="{0DCEA488-9EC3-4F94-BAC1-AEB85D9D2023}" srcId="{150492FD-8381-4399-91F8-36970197ED1E}" destId="{420EC06F-5959-49E0-A501-477DC9C0B6D4}" srcOrd="2" destOrd="0" parTransId="{5E756F6B-62CD-42E6-BFC5-62550314808E}" sibTransId="{E242E019-BF50-4254-8757-75E4ED0E6BA2}"/>
    <dgm:cxn modelId="{406A957F-7A0D-4E20-92FA-BA8F4961767B}" srcId="{FFB0F7BD-D593-4B3E-980E-A20D06D91B08}" destId="{0F3F7F90-C0F2-46FE-95CA-1CDEAED27941}" srcOrd="0" destOrd="0" parTransId="{D5126DCD-98F7-46FA-BF1F-2021F16C1DB5}" sibTransId="{46D38AD0-A4E7-4E33-8CDA-70B3389A1E3A}"/>
    <dgm:cxn modelId="{AF8642B0-846C-4A6A-8B9C-2A7A0968986C}" type="presOf" srcId="{150492FD-8381-4399-91F8-36970197ED1E}" destId="{5B76F3EC-1996-4B86-ADF6-3516AB6524D8}" srcOrd="0" destOrd="0" presId="urn:microsoft.com/office/officeart/2005/8/layout/hChevron3"/>
    <dgm:cxn modelId="{83A50BEA-6B22-492D-9CDE-9688FB87EADE}" srcId="{D08516C2-1473-4F10-AEDB-41E947661A6D}" destId="{102FD00A-A415-4A7B-9A6D-D0C57BE70FCC}" srcOrd="1" destOrd="0" parTransId="{43916DEE-A87E-4E39-9C4C-294DD382BD8B}" sibTransId="{8BBD4975-B5FF-47C0-9360-8C9AF9F44FD4}"/>
    <dgm:cxn modelId="{6E785DE5-0790-481D-80C9-4D5DC51C9F72}" srcId="{D08516C2-1473-4F10-AEDB-41E947661A6D}" destId="{150492FD-8381-4399-91F8-36970197ED1E}" srcOrd="0" destOrd="0" parTransId="{969C4342-18EF-4FDB-9647-2E206234331E}" sibTransId="{EA6A0B24-9635-4089-9158-75C0D0C8493C}"/>
    <dgm:cxn modelId="{892BAEA7-B3F0-4A82-9A25-F76D1DA04011}" type="presOf" srcId="{420EC06F-5959-49E0-A501-477DC9C0B6D4}" destId="{5B76F3EC-1996-4B86-ADF6-3516AB6524D8}" srcOrd="0" destOrd="3" presId="urn:microsoft.com/office/officeart/2005/8/layout/hChevron3"/>
    <dgm:cxn modelId="{37581691-CFAF-45DA-80D5-0BA34D1B99B1}" srcId="{150492FD-8381-4399-91F8-36970197ED1E}" destId="{3DE5CFAF-6E89-4B4D-AA42-8019E72AA8B0}" srcOrd="1" destOrd="0" parTransId="{81945335-B664-4FFF-9E97-BC0E3791BC57}" sibTransId="{FAF5658A-2951-470C-B5C5-D4E4AC60EFF4}"/>
    <dgm:cxn modelId="{91D5A6CA-D753-410E-9C34-0F9C5C05DD5E}" type="presParOf" srcId="{01DDF437-3D55-4AA6-BBAF-3004498AC56A}" destId="{5B76F3EC-1996-4B86-ADF6-3516AB6524D8}" srcOrd="0" destOrd="0" presId="urn:microsoft.com/office/officeart/2005/8/layout/hChevron3"/>
    <dgm:cxn modelId="{D0B393BC-8B91-4AAD-A6BF-D86D072AE354}" type="presParOf" srcId="{01DDF437-3D55-4AA6-BBAF-3004498AC56A}" destId="{F30F1B0C-BBBC-4C30-9FB4-77CB2B80C948}" srcOrd="1" destOrd="0" presId="urn:microsoft.com/office/officeart/2005/8/layout/hChevron3"/>
    <dgm:cxn modelId="{3C0D3C06-9FBA-4E5E-81E9-BD408C7279DC}" type="presParOf" srcId="{01DDF437-3D55-4AA6-BBAF-3004498AC56A}" destId="{9C6D4D94-2263-4680-B539-6D24F293E6A2}" srcOrd="2" destOrd="0" presId="urn:microsoft.com/office/officeart/2005/8/layout/hChevron3"/>
    <dgm:cxn modelId="{6B634927-E7B0-48A9-9646-76E05FFB099F}" type="presParOf" srcId="{01DDF437-3D55-4AA6-BBAF-3004498AC56A}" destId="{79366E96-675E-4AE2-A7EB-4F94D235D599}" srcOrd="3" destOrd="0" presId="urn:microsoft.com/office/officeart/2005/8/layout/hChevron3"/>
    <dgm:cxn modelId="{CB70FDF5-B0B3-467C-B2CF-653B8E0282DC}" type="presParOf" srcId="{01DDF437-3D55-4AA6-BBAF-3004498AC56A}" destId="{FD831249-0307-44D6-94FA-C1610A5D69E4}" srcOrd="4"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76F3EC-1996-4B86-ADF6-3516AB6524D8}">
      <dsp:nvSpPr>
        <dsp:cNvPr id="0" name=""/>
        <dsp:cNvSpPr/>
      </dsp:nvSpPr>
      <dsp:spPr>
        <a:xfrm>
          <a:off x="3817" y="696743"/>
          <a:ext cx="3338140" cy="2670512"/>
        </a:xfrm>
        <a:prstGeom prst="homePlate">
          <a:avLst>
            <a:gd name="adj" fmla="val 25000"/>
          </a:avLst>
        </a:prstGeom>
        <a:solidFill>
          <a:schemeClr val="accent1">
            <a:hueOff val="0"/>
            <a:satOff val="0"/>
            <a:lumOff val="0"/>
            <a:alphaOff val="0"/>
          </a:schemeClr>
        </a:solidFill>
        <a:ln w="508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7762" tIns="81280" rIns="471049" bIns="81280" numCol="1" spcCol="1270" anchor="t" anchorCtr="0">
          <a:noAutofit/>
        </a:bodyPr>
        <a:lstStyle/>
        <a:p>
          <a:pPr lvl="0" algn="l" defTabSz="1422400">
            <a:lnSpc>
              <a:spcPct val="90000"/>
            </a:lnSpc>
            <a:spcBef>
              <a:spcPct val="0"/>
            </a:spcBef>
            <a:spcAft>
              <a:spcPct val="35000"/>
            </a:spcAft>
          </a:pPr>
          <a:r>
            <a:rPr lang="en-US" sz="3200" kern="1200" dirty="0" smtClean="0"/>
            <a:t>Planning</a:t>
          </a:r>
          <a:endParaRPr lang="en-US" sz="3200" kern="1200" dirty="0"/>
        </a:p>
        <a:p>
          <a:pPr marL="228600" lvl="1" indent="-228600" algn="l" defTabSz="1111250">
            <a:lnSpc>
              <a:spcPct val="90000"/>
            </a:lnSpc>
            <a:spcBef>
              <a:spcPct val="0"/>
            </a:spcBef>
            <a:spcAft>
              <a:spcPct val="15000"/>
            </a:spcAft>
            <a:buChar char="••"/>
          </a:pPr>
          <a:r>
            <a:rPr lang="en-US" sz="2500" kern="1200" smtClean="0"/>
            <a:t>Results</a:t>
          </a:r>
          <a:endParaRPr lang="en-US" sz="2500" kern="1200" dirty="0"/>
        </a:p>
        <a:p>
          <a:pPr marL="228600" lvl="1" indent="-228600" algn="l" defTabSz="1111250">
            <a:lnSpc>
              <a:spcPct val="90000"/>
            </a:lnSpc>
            <a:spcBef>
              <a:spcPct val="0"/>
            </a:spcBef>
            <a:spcAft>
              <a:spcPct val="15000"/>
            </a:spcAft>
            <a:buChar char="••"/>
          </a:pPr>
          <a:r>
            <a:rPr lang="en-US" sz="2500" kern="1200" dirty="0" smtClean="0"/>
            <a:t>Audience</a:t>
          </a:r>
          <a:endParaRPr lang="en-US" sz="2500" kern="1200" dirty="0"/>
        </a:p>
        <a:p>
          <a:pPr marL="228600" lvl="1" indent="-228600" algn="l" defTabSz="1111250">
            <a:lnSpc>
              <a:spcPct val="90000"/>
            </a:lnSpc>
            <a:spcBef>
              <a:spcPct val="0"/>
            </a:spcBef>
            <a:spcAft>
              <a:spcPct val="15000"/>
            </a:spcAft>
            <a:buChar char="••"/>
          </a:pPr>
          <a:r>
            <a:rPr lang="en-US" sz="2500" kern="1200" dirty="0" smtClean="0"/>
            <a:t>Topics</a:t>
          </a:r>
          <a:endParaRPr lang="en-US" sz="2500" kern="1200" dirty="0"/>
        </a:p>
      </dsp:txBody>
      <dsp:txXfrm>
        <a:off x="3817" y="696743"/>
        <a:ext cx="3004326" cy="2670512"/>
      </dsp:txXfrm>
    </dsp:sp>
    <dsp:sp modelId="{9C6D4D94-2263-4680-B539-6D24F293E6A2}">
      <dsp:nvSpPr>
        <dsp:cNvPr id="0" name=""/>
        <dsp:cNvSpPr/>
      </dsp:nvSpPr>
      <dsp:spPr>
        <a:xfrm>
          <a:off x="2674329" y="696743"/>
          <a:ext cx="3338140" cy="2670512"/>
        </a:xfrm>
        <a:prstGeom prst="chevron">
          <a:avLst>
            <a:gd name="adj" fmla="val 25000"/>
          </a:avLst>
        </a:prstGeom>
        <a:solidFill>
          <a:schemeClr val="accent1">
            <a:hueOff val="0"/>
            <a:satOff val="0"/>
            <a:lumOff val="0"/>
            <a:alphaOff val="0"/>
          </a:schemeClr>
        </a:solidFill>
        <a:ln w="508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7762" tIns="81280" rIns="117762" bIns="81280" numCol="1" spcCol="1270" anchor="t" anchorCtr="0">
          <a:noAutofit/>
        </a:bodyPr>
        <a:lstStyle/>
        <a:p>
          <a:pPr lvl="0" algn="l" defTabSz="1422400">
            <a:lnSpc>
              <a:spcPct val="90000"/>
            </a:lnSpc>
            <a:spcBef>
              <a:spcPct val="0"/>
            </a:spcBef>
            <a:spcAft>
              <a:spcPct val="35000"/>
            </a:spcAft>
          </a:pPr>
          <a:r>
            <a:rPr lang="en-US" sz="3200" kern="1200" dirty="0" smtClean="0"/>
            <a:t>Create</a:t>
          </a:r>
          <a:endParaRPr lang="en-US" sz="3200" kern="1200" dirty="0"/>
        </a:p>
        <a:p>
          <a:pPr marL="228600" lvl="1" indent="-228600" algn="l" defTabSz="1111250">
            <a:lnSpc>
              <a:spcPct val="90000"/>
            </a:lnSpc>
            <a:spcBef>
              <a:spcPct val="0"/>
            </a:spcBef>
            <a:spcAft>
              <a:spcPct val="15000"/>
            </a:spcAft>
            <a:buChar char="••"/>
          </a:pPr>
          <a:r>
            <a:rPr lang="en-US" sz="2500" kern="1200" dirty="0" smtClean="0"/>
            <a:t>Authoring</a:t>
          </a:r>
          <a:endParaRPr lang="en-US" sz="2500" kern="1200" dirty="0"/>
        </a:p>
        <a:p>
          <a:pPr marL="228600" lvl="1" indent="-228600" algn="l" defTabSz="1111250">
            <a:lnSpc>
              <a:spcPct val="90000"/>
            </a:lnSpc>
            <a:spcBef>
              <a:spcPct val="0"/>
            </a:spcBef>
            <a:spcAft>
              <a:spcPct val="15000"/>
            </a:spcAft>
            <a:buChar char="••"/>
          </a:pPr>
          <a:r>
            <a:rPr lang="en-US" sz="2500" kern="1200" dirty="0" smtClean="0"/>
            <a:t>Optimizing</a:t>
          </a:r>
          <a:endParaRPr lang="en-US" sz="2500" kern="1200" dirty="0"/>
        </a:p>
        <a:p>
          <a:pPr marL="228600" lvl="1" indent="-228600" algn="l" defTabSz="1111250">
            <a:lnSpc>
              <a:spcPct val="90000"/>
            </a:lnSpc>
            <a:spcBef>
              <a:spcPct val="0"/>
            </a:spcBef>
            <a:spcAft>
              <a:spcPct val="15000"/>
            </a:spcAft>
            <a:buChar char="••"/>
          </a:pPr>
          <a:r>
            <a:rPr lang="en-US" sz="2500" kern="1200" dirty="0" smtClean="0"/>
            <a:t>Publishing</a:t>
          </a:r>
          <a:endParaRPr lang="en-US" sz="2500" kern="1200" dirty="0"/>
        </a:p>
      </dsp:txBody>
      <dsp:txXfrm>
        <a:off x="3341957" y="696743"/>
        <a:ext cx="2002884" cy="2670512"/>
      </dsp:txXfrm>
    </dsp:sp>
    <dsp:sp modelId="{FD831249-0307-44D6-94FA-C1610A5D69E4}">
      <dsp:nvSpPr>
        <dsp:cNvPr id="0" name=""/>
        <dsp:cNvSpPr/>
      </dsp:nvSpPr>
      <dsp:spPr>
        <a:xfrm>
          <a:off x="5344842" y="696743"/>
          <a:ext cx="3338140" cy="2670512"/>
        </a:xfrm>
        <a:prstGeom prst="chevron">
          <a:avLst>
            <a:gd name="adj" fmla="val 25000"/>
          </a:avLst>
        </a:prstGeom>
        <a:solidFill>
          <a:schemeClr val="accent1">
            <a:hueOff val="0"/>
            <a:satOff val="0"/>
            <a:lumOff val="0"/>
            <a:alphaOff val="0"/>
          </a:schemeClr>
        </a:solidFill>
        <a:ln w="508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7762" tIns="81280" rIns="117762" bIns="81280" numCol="1" spcCol="1270" anchor="t" anchorCtr="0">
          <a:noAutofit/>
        </a:bodyPr>
        <a:lstStyle/>
        <a:p>
          <a:pPr lvl="0" algn="l" defTabSz="1422400">
            <a:lnSpc>
              <a:spcPct val="90000"/>
            </a:lnSpc>
            <a:spcBef>
              <a:spcPct val="0"/>
            </a:spcBef>
            <a:spcAft>
              <a:spcPct val="35000"/>
            </a:spcAft>
          </a:pPr>
          <a:r>
            <a:rPr lang="en-US" sz="3200" kern="1200" dirty="0" smtClean="0"/>
            <a:t>Promote</a:t>
          </a:r>
          <a:endParaRPr lang="en-US" sz="3200" kern="1200" dirty="0"/>
        </a:p>
        <a:p>
          <a:pPr marL="228600" lvl="1" indent="-228600" algn="l" defTabSz="1111250">
            <a:lnSpc>
              <a:spcPct val="90000"/>
            </a:lnSpc>
            <a:spcBef>
              <a:spcPct val="0"/>
            </a:spcBef>
            <a:spcAft>
              <a:spcPct val="15000"/>
            </a:spcAft>
            <a:buChar char="••"/>
          </a:pPr>
          <a:r>
            <a:rPr lang="en-US" sz="2500" kern="1200" dirty="0" smtClean="0"/>
            <a:t>SEO</a:t>
          </a:r>
          <a:endParaRPr lang="en-US" sz="2500" kern="1200" dirty="0"/>
        </a:p>
        <a:p>
          <a:pPr marL="228600" lvl="1" indent="-228600" algn="l" defTabSz="1111250">
            <a:lnSpc>
              <a:spcPct val="90000"/>
            </a:lnSpc>
            <a:spcBef>
              <a:spcPct val="0"/>
            </a:spcBef>
            <a:spcAft>
              <a:spcPct val="15000"/>
            </a:spcAft>
            <a:buChar char="••"/>
          </a:pPr>
          <a:r>
            <a:rPr lang="en-US" sz="2500" kern="1200" dirty="0" smtClean="0"/>
            <a:t>Social media</a:t>
          </a:r>
          <a:endParaRPr lang="en-US" sz="2500" kern="1200" dirty="0"/>
        </a:p>
      </dsp:txBody>
      <dsp:txXfrm>
        <a:off x="6012470" y="696743"/>
        <a:ext cx="2002884" cy="26705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76F3EC-1996-4B86-ADF6-3516AB6524D8}">
      <dsp:nvSpPr>
        <dsp:cNvPr id="0" name=""/>
        <dsp:cNvSpPr/>
      </dsp:nvSpPr>
      <dsp:spPr>
        <a:xfrm>
          <a:off x="3817" y="696743"/>
          <a:ext cx="3338140" cy="2670512"/>
        </a:xfrm>
        <a:prstGeom prst="homePlate">
          <a:avLst>
            <a:gd name="adj" fmla="val 25000"/>
          </a:avLst>
        </a:prstGeom>
        <a:solidFill>
          <a:srgbClr val="0069AA">
            <a:alpha val="30196"/>
          </a:srgbClr>
        </a:solidFill>
        <a:ln w="508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7762" tIns="81280" rIns="471049" bIns="81280" numCol="1" spcCol="1270" anchor="t" anchorCtr="0">
          <a:noAutofit/>
        </a:bodyPr>
        <a:lstStyle/>
        <a:p>
          <a:pPr lvl="0" algn="l" defTabSz="1422400">
            <a:lnSpc>
              <a:spcPct val="90000"/>
            </a:lnSpc>
            <a:spcBef>
              <a:spcPct val="0"/>
            </a:spcBef>
            <a:spcAft>
              <a:spcPct val="35000"/>
            </a:spcAft>
          </a:pPr>
          <a:r>
            <a:rPr lang="en-US" sz="3200" kern="1200" dirty="0" smtClean="0"/>
            <a:t>Planning</a:t>
          </a:r>
          <a:endParaRPr lang="en-US" sz="3200" kern="1200" dirty="0"/>
        </a:p>
        <a:p>
          <a:pPr marL="228600" lvl="1" indent="-228600" algn="l" defTabSz="1111250">
            <a:lnSpc>
              <a:spcPct val="90000"/>
            </a:lnSpc>
            <a:spcBef>
              <a:spcPct val="0"/>
            </a:spcBef>
            <a:spcAft>
              <a:spcPct val="15000"/>
            </a:spcAft>
            <a:buChar char="••"/>
          </a:pPr>
          <a:r>
            <a:rPr lang="en-US" sz="2500" kern="1200" smtClean="0"/>
            <a:t>Results</a:t>
          </a:r>
          <a:endParaRPr lang="en-US" sz="2500" kern="1200" dirty="0"/>
        </a:p>
        <a:p>
          <a:pPr marL="228600" lvl="1" indent="-228600" algn="l" defTabSz="1111250">
            <a:lnSpc>
              <a:spcPct val="90000"/>
            </a:lnSpc>
            <a:spcBef>
              <a:spcPct val="0"/>
            </a:spcBef>
            <a:spcAft>
              <a:spcPct val="15000"/>
            </a:spcAft>
            <a:buChar char="••"/>
          </a:pPr>
          <a:r>
            <a:rPr lang="en-US" sz="2500" kern="1200" dirty="0" smtClean="0"/>
            <a:t>Audience</a:t>
          </a:r>
          <a:endParaRPr lang="en-US" sz="2500" kern="1200" dirty="0"/>
        </a:p>
        <a:p>
          <a:pPr marL="228600" lvl="1" indent="-228600" algn="l" defTabSz="1111250">
            <a:lnSpc>
              <a:spcPct val="90000"/>
            </a:lnSpc>
            <a:spcBef>
              <a:spcPct val="0"/>
            </a:spcBef>
            <a:spcAft>
              <a:spcPct val="15000"/>
            </a:spcAft>
            <a:buChar char="••"/>
          </a:pPr>
          <a:r>
            <a:rPr lang="en-US" sz="2500" kern="1200" dirty="0" smtClean="0"/>
            <a:t>Topics</a:t>
          </a:r>
          <a:endParaRPr lang="en-US" sz="2500" kern="1200" dirty="0"/>
        </a:p>
      </dsp:txBody>
      <dsp:txXfrm>
        <a:off x="3817" y="696743"/>
        <a:ext cx="3004326" cy="2670512"/>
      </dsp:txXfrm>
    </dsp:sp>
    <dsp:sp modelId="{9C6D4D94-2263-4680-B539-6D24F293E6A2}">
      <dsp:nvSpPr>
        <dsp:cNvPr id="0" name=""/>
        <dsp:cNvSpPr/>
      </dsp:nvSpPr>
      <dsp:spPr>
        <a:xfrm>
          <a:off x="2674329" y="696743"/>
          <a:ext cx="3338140" cy="2670512"/>
        </a:xfrm>
        <a:prstGeom prst="chevron">
          <a:avLst>
            <a:gd name="adj" fmla="val 25000"/>
          </a:avLst>
        </a:prstGeom>
        <a:solidFill>
          <a:schemeClr val="accent1">
            <a:hueOff val="0"/>
            <a:satOff val="0"/>
            <a:lumOff val="0"/>
            <a:alphaOff val="0"/>
          </a:schemeClr>
        </a:solidFill>
        <a:ln w="508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7762" tIns="81280" rIns="117762" bIns="81280" numCol="1" spcCol="1270" anchor="t" anchorCtr="0">
          <a:noAutofit/>
        </a:bodyPr>
        <a:lstStyle/>
        <a:p>
          <a:pPr lvl="0" algn="l" defTabSz="1422400">
            <a:lnSpc>
              <a:spcPct val="90000"/>
            </a:lnSpc>
            <a:spcBef>
              <a:spcPct val="0"/>
            </a:spcBef>
            <a:spcAft>
              <a:spcPct val="35000"/>
            </a:spcAft>
          </a:pPr>
          <a:r>
            <a:rPr lang="en-US" sz="3200" kern="1200" dirty="0" smtClean="0"/>
            <a:t>Create</a:t>
          </a:r>
          <a:endParaRPr lang="en-US" sz="3200" kern="1200" dirty="0"/>
        </a:p>
        <a:p>
          <a:pPr marL="228600" lvl="1" indent="-228600" algn="l" defTabSz="1111250">
            <a:lnSpc>
              <a:spcPct val="90000"/>
            </a:lnSpc>
            <a:spcBef>
              <a:spcPct val="0"/>
            </a:spcBef>
            <a:spcAft>
              <a:spcPct val="15000"/>
            </a:spcAft>
            <a:buChar char="••"/>
          </a:pPr>
          <a:r>
            <a:rPr lang="en-US" sz="2500" kern="1200" dirty="0" smtClean="0"/>
            <a:t>Authoring</a:t>
          </a:r>
          <a:endParaRPr lang="en-US" sz="2500" kern="1200" dirty="0"/>
        </a:p>
        <a:p>
          <a:pPr marL="228600" lvl="1" indent="-228600" algn="l" defTabSz="1111250">
            <a:lnSpc>
              <a:spcPct val="90000"/>
            </a:lnSpc>
            <a:spcBef>
              <a:spcPct val="0"/>
            </a:spcBef>
            <a:spcAft>
              <a:spcPct val="15000"/>
            </a:spcAft>
            <a:buChar char="••"/>
          </a:pPr>
          <a:r>
            <a:rPr lang="en-US" sz="2500" kern="1200" dirty="0" smtClean="0"/>
            <a:t>Optimizing</a:t>
          </a:r>
          <a:endParaRPr lang="en-US" sz="2500" kern="1200" dirty="0"/>
        </a:p>
        <a:p>
          <a:pPr marL="228600" lvl="1" indent="-228600" algn="l" defTabSz="1111250">
            <a:lnSpc>
              <a:spcPct val="90000"/>
            </a:lnSpc>
            <a:spcBef>
              <a:spcPct val="0"/>
            </a:spcBef>
            <a:spcAft>
              <a:spcPct val="15000"/>
            </a:spcAft>
            <a:buChar char="••"/>
          </a:pPr>
          <a:r>
            <a:rPr lang="en-US" sz="2500" kern="1200" dirty="0" smtClean="0"/>
            <a:t>Publishing</a:t>
          </a:r>
          <a:endParaRPr lang="en-US" sz="2500" kern="1200" dirty="0"/>
        </a:p>
      </dsp:txBody>
      <dsp:txXfrm>
        <a:off x="3341957" y="696743"/>
        <a:ext cx="2002884" cy="2670512"/>
      </dsp:txXfrm>
    </dsp:sp>
    <dsp:sp modelId="{FD831249-0307-44D6-94FA-C1610A5D69E4}">
      <dsp:nvSpPr>
        <dsp:cNvPr id="0" name=""/>
        <dsp:cNvSpPr/>
      </dsp:nvSpPr>
      <dsp:spPr>
        <a:xfrm>
          <a:off x="5344842" y="696743"/>
          <a:ext cx="3338140" cy="2670512"/>
        </a:xfrm>
        <a:prstGeom prst="chevron">
          <a:avLst>
            <a:gd name="adj" fmla="val 25000"/>
          </a:avLst>
        </a:prstGeom>
        <a:solidFill>
          <a:srgbClr val="0069AA">
            <a:alpha val="30196"/>
          </a:srgbClr>
        </a:solidFill>
        <a:ln w="508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7762" tIns="81280" rIns="117762" bIns="81280" numCol="1" spcCol="1270" anchor="t" anchorCtr="0">
          <a:noAutofit/>
        </a:bodyPr>
        <a:lstStyle/>
        <a:p>
          <a:pPr lvl="0" algn="l" defTabSz="1422400">
            <a:lnSpc>
              <a:spcPct val="90000"/>
            </a:lnSpc>
            <a:spcBef>
              <a:spcPct val="0"/>
            </a:spcBef>
            <a:spcAft>
              <a:spcPct val="35000"/>
            </a:spcAft>
          </a:pPr>
          <a:r>
            <a:rPr lang="en-US" sz="3200" kern="1200" dirty="0" smtClean="0"/>
            <a:t>Promote</a:t>
          </a:r>
          <a:endParaRPr lang="en-US" sz="3200" kern="1200" dirty="0"/>
        </a:p>
        <a:p>
          <a:pPr marL="228600" lvl="1" indent="-228600" algn="l" defTabSz="1111250">
            <a:lnSpc>
              <a:spcPct val="90000"/>
            </a:lnSpc>
            <a:spcBef>
              <a:spcPct val="0"/>
            </a:spcBef>
            <a:spcAft>
              <a:spcPct val="15000"/>
            </a:spcAft>
            <a:buChar char="••"/>
          </a:pPr>
          <a:r>
            <a:rPr lang="en-US" sz="2500" kern="1200" dirty="0" smtClean="0"/>
            <a:t>SEO</a:t>
          </a:r>
          <a:endParaRPr lang="en-US" sz="2500" kern="1200" dirty="0"/>
        </a:p>
        <a:p>
          <a:pPr marL="228600" lvl="1" indent="-228600" algn="l" defTabSz="1111250">
            <a:lnSpc>
              <a:spcPct val="90000"/>
            </a:lnSpc>
            <a:spcBef>
              <a:spcPct val="0"/>
            </a:spcBef>
            <a:spcAft>
              <a:spcPct val="15000"/>
            </a:spcAft>
            <a:buChar char="••"/>
          </a:pPr>
          <a:r>
            <a:rPr lang="en-US" sz="2500" kern="1200" dirty="0" smtClean="0"/>
            <a:t>Social media</a:t>
          </a:r>
          <a:endParaRPr lang="en-US" sz="2500" kern="1200" dirty="0"/>
        </a:p>
      </dsp:txBody>
      <dsp:txXfrm>
        <a:off x="6012470" y="696743"/>
        <a:ext cx="2002884" cy="26705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76F3EC-1996-4B86-ADF6-3516AB6524D8}">
      <dsp:nvSpPr>
        <dsp:cNvPr id="0" name=""/>
        <dsp:cNvSpPr/>
      </dsp:nvSpPr>
      <dsp:spPr>
        <a:xfrm>
          <a:off x="3817" y="696743"/>
          <a:ext cx="3338140" cy="2670512"/>
        </a:xfrm>
        <a:prstGeom prst="homePlate">
          <a:avLst>
            <a:gd name="adj" fmla="val 25000"/>
          </a:avLst>
        </a:prstGeom>
        <a:solidFill>
          <a:srgbClr val="0069AA">
            <a:alpha val="30196"/>
          </a:srgbClr>
        </a:solidFill>
        <a:ln w="508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7762" tIns="81280" rIns="471049" bIns="81280" numCol="1" spcCol="1270" anchor="t" anchorCtr="0">
          <a:noAutofit/>
        </a:bodyPr>
        <a:lstStyle/>
        <a:p>
          <a:pPr lvl="0" algn="l" defTabSz="1422400">
            <a:lnSpc>
              <a:spcPct val="90000"/>
            </a:lnSpc>
            <a:spcBef>
              <a:spcPct val="0"/>
            </a:spcBef>
            <a:spcAft>
              <a:spcPct val="35000"/>
            </a:spcAft>
          </a:pPr>
          <a:r>
            <a:rPr lang="en-US" sz="3200" kern="1200" dirty="0" smtClean="0"/>
            <a:t>Planning</a:t>
          </a:r>
          <a:endParaRPr lang="en-US" sz="3200" kern="1200" dirty="0"/>
        </a:p>
        <a:p>
          <a:pPr marL="228600" lvl="1" indent="-228600" algn="l" defTabSz="1111250">
            <a:lnSpc>
              <a:spcPct val="90000"/>
            </a:lnSpc>
            <a:spcBef>
              <a:spcPct val="0"/>
            </a:spcBef>
            <a:spcAft>
              <a:spcPct val="15000"/>
            </a:spcAft>
            <a:buChar char="••"/>
          </a:pPr>
          <a:r>
            <a:rPr lang="en-US" sz="2500" kern="1200" smtClean="0"/>
            <a:t>Results</a:t>
          </a:r>
          <a:endParaRPr lang="en-US" sz="2500" kern="1200" dirty="0"/>
        </a:p>
        <a:p>
          <a:pPr marL="228600" lvl="1" indent="-228600" algn="l" defTabSz="1111250">
            <a:lnSpc>
              <a:spcPct val="90000"/>
            </a:lnSpc>
            <a:spcBef>
              <a:spcPct val="0"/>
            </a:spcBef>
            <a:spcAft>
              <a:spcPct val="15000"/>
            </a:spcAft>
            <a:buChar char="••"/>
          </a:pPr>
          <a:r>
            <a:rPr lang="en-US" sz="2500" kern="1200" dirty="0" smtClean="0"/>
            <a:t>Audience</a:t>
          </a:r>
          <a:endParaRPr lang="en-US" sz="2500" kern="1200" dirty="0"/>
        </a:p>
        <a:p>
          <a:pPr marL="228600" lvl="1" indent="-228600" algn="l" defTabSz="1111250">
            <a:lnSpc>
              <a:spcPct val="90000"/>
            </a:lnSpc>
            <a:spcBef>
              <a:spcPct val="0"/>
            </a:spcBef>
            <a:spcAft>
              <a:spcPct val="15000"/>
            </a:spcAft>
            <a:buChar char="••"/>
          </a:pPr>
          <a:r>
            <a:rPr lang="en-US" sz="2500" kern="1200" dirty="0" smtClean="0"/>
            <a:t>Topics</a:t>
          </a:r>
          <a:endParaRPr lang="en-US" sz="2500" kern="1200" dirty="0"/>
        </a:p>
      </dsp:txBody>
      <dsp:txXfrm>
        <a:off x="3817" y="696743"/>
        <a:ext cx="3004326" cy="2670512"/>
      </dsp:txXfrm>
    </dsp:sp>
    <dsp:sp modelId="{9C6D4D94-2263-4680-B539-6D24F293E6A2}">
      <dsp:nvSpPr>
        <dsp:cNvPr id="0" name=""/>
        <dsp:cNvSpPr/>
      </dsp:nvSpPr>
      <dsp:spPr>
        <a:xfrm>
          <a:off x="2674329" y="696743"/>
          <a:ext cx="3338140" cy="2670512"/>
        </a:xfrm>
        <a:prstGeom prst="chevron">
          <a:avLst>
            <a:gd name="adj" fmla="val 25000"/>
          </a:avLst>
        </a:prstGeom>
        <a:solidFill>
          <a:srgbClr val="0069AA">
            <a:alpha val="30196"/>
          </a:srgbClr>
        </a:solidFill>
        <a:ln w="508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7762" tIns="81280" rIns="117762" bIns="81280" numCol="1" spcCol="1270" anchor="t" anchorCtr="0">
          <a:noAutofit/>
        </a:bodyPr>
        <a:lstStyle/>
        <a:p>
          <a:pPr lvl="0" algn="l" defTabSz="1422400">
            <a:lnSpc>
              <a:spcPct val="90000"/>
            </a:lnSpc>
            <a:spcBef>
              <a:spcPct val="0"/>
            </a:spcBef>
            <a:spcAft>
              <a:spcPct val="35000"/>
            </a:spcAft>
          </a:pPr>
          <a:r>
            <a:rPr lang="en-US" sz="3200" kern="1200" dirty="0" smtClean="0"/>
            <a:t>Create</a:t>
          </a:r>
          <a:endParaRPr lang="en-US" sz="3200" kern="1200" dirty="0"/>
        </a:p>
        <a:p>
          <a:pPr marL="228600" lvl="1" indent="-228600" algn="l" defTabSz="1111250">
            <a:lnSpc>
              <a:spcPct val="90000"/>
            </a:lnSpc>
            <a:spcBef>
              <a:spcPct val="0"/>
            </a:spcBef>
            <a:spcAft>
              <a:spcPct val="15000"/>
            </a:spcAft>
            <a:buChar char="••"/>
          </a:pPr>
          <a:r>
            <a:rPr lang="en-US" sz="2500" kern="1200" dirty="0" smtClean="0"/>
            <a:t>Authoring</a:t>
          </a:r>
          <a:endParaRPr lang="en-US" sz="2500" kern="1200" dirty="0"/>
        </a:p>
        <a:p>
          <a:pPr marL="228600" lvl="1" indent="-228600" algn="l" defTabSz="1111250">
            <a:lnSpc>
              <a:spcPct val="90000"/>
            </a:lnSpc>
            <a:spcBef>
              <a:spcPct val="0"/>
            </a:spcBef>
            <a:spcAft>
              <a:spcPct val="15000"/>
            </a:spcAft>
            <a:buChar char="••"/>
          </a:pPr>
          <a:r>
            <a:rPr lang="en-US" sz="2500" kern="1200" dirty="0" smtClean="0"/>
            <a:t>Optimizing</a:t>
          </a:r>
          <a:endParaRPr lang="en-US" sz="2500" kern="1200" dirty="0"/>
        </a:p>
        <a:p>
          <a:pPr marL="228600" lvl="1" indent="-228600" algn="l" defTabSz="1111250">
            <a:lnSpc>
              <a:spcPct val="90000"/>
            </a:lnSpc>
            <a:spcBef>
              <a:spcPct val="0"/>
            </a:spcBef>
            <a:spcAft>
              <a:spcPct val="15000"/>
            </a:spcAft>
            <a:buChar char="••"/>
          </a:pPr>
          <a:r>
            <a:rPr lang="en-US" sz="2500" kern="1200" dirty="0" smtClean="0"/>
            <a:t>Publishing</a:t>
          </a:r>
          <a:endParaRPr lang="en-US" sz="2500" kern="1200" dirty="0"/>
        </a:p>
      </dsp:txBody>
      <dsp:txXfrm>
        <a:off x="3341957" y="696743"/>
        <a:ext cx="2002884" cy="2670512"/>
      </dsp:txXfrm>
    </dsp:sp>
    <dsp:sp modelId="{FD831249-0307-44D6-94FA-C1610A5D69E4}">
      <dsp:nvSpPr>
        <dsp:cNvPr id="0" name=""/>
        <dsp:cNvSpPr/>
      </dsp:nvSpPr>
      <dsp:spPr>
        <a:xfrm>
          <a:off x="5344842" y="696743"/>
          <a:ext cx="3338140" cy="2670512"/>
        </a:xfrm>
        <a:prstGeom prst="chevron">
          <a:avLst>
            <a:gd name="adj" fmla="val 25000"/>
          </a:avLst>
        </a:prstGeom>
        <a:solidFill>
          <a:srgbClr val="0069AA"/>
        </a:solidFill>
        <a:ln w="508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7762" tIns="81280" rIns="117762" bIns="81280" numCol="1" spcCol="1270" anchor="t" anchorCtr="0">
          <a:noAutofit/>
        </a:bodyPr>
        <a:lstStyle/>
        <a:p>
          <a:pPr lvl="0" algn="l" defTabSz="1422400">
            <a:lnSpc>
              <a:spcPct val="90000"/>
            </a:lnSpc>
            <a:spcBef>
              <a:spcPct val="0"/>
            </a:spcBef>
            <a:spcAft>
              <a:spcPct val="35000"/>
            </a:spcAft>
          </a:pPr>
          <a:r>
            <a:rPr lang="en-US" sz="3200" kern="1200" dirty="0" smtClean="0"/>
            <a:t>Promote</a:t>
          </a:r>
          <a:endParaRPr lang="en-US" sz="3200" kern="1200" dirty="0"/>
        </a:p>
        <a:p>
          <a:pPr marL="228600" lvl="1" indent="-228600" algn="l" defTabSz="1111250">
            <a:lnSpc>
              <a:spcPct val="90000"/>
            </a:lnSpc>
            <a:spcBef>
              <a:spcPct val="0"/>
            </a:spcBef>
            <a:spcAft>
              <a:spcPct val="15000"/>
            </a:spcAft>
            <a:buChar char="••"/>
          </a:pPr>
          <a:r>
            <a:rPr lang="en-US" sz="2500" kern="1200" dirty="0" smtClean="0"/>
            <a:t>SEO</a:t>
          </a:r>
          <a:endParaRPr lang="en-US" sz="2500" kern="1200" dirty="0"/>
        </a:p>
        <a:p>
          <a:pPr marL="228600" lvl="1" indent="-228600" algn="l" defTabSz="1111250">
            <a:lnSpc>
              <a:spcPct val="90000"/>
            </a:lnSpc>
            <a:spcBef>
              <a:spcPct val="0"/>
            </a:spcBef>
            <a:spcAft>
              <a:spcPct val="15000"/>
            </a:spcAft>
            <a:buChar char="••"/>
          </a:pPr>
          <a:r>
            <a:rPr lang="en-US" sz="2500" kern="1200" dirty="0" smtClean="0"/>
            <a:t>Social media</a:t>
          </a:r>
          <a:endParaRPr lang="en-US" sz="2500" kern="1200" dirty="0"/>
        </a:p>
      </dsp:txBody>
      <dsp:txXfrm>
        <a:off x="6012470" y="696743"/>
        <a:ext cx="2002884" cy="2670512"/>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53DF91E4-4247-40F8-A98C-D7BCDBA4D230}" type="datetimeFigureOut">
              <a:rPr lang="en-US"/>
              <a:pPr>
                <a:defRPr/>
              </a:pPr>
              <a:t>1/27/2012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4D7CE7C3-8F43-4430-BC0E-18C644BD0937}" type="slidenum">
              <a:rPr lang="en-US"/>
              <a:pPr>
                <a:defRPr/>
              </a:pPr>
              <a:t>‹#›</a:t>
            </a:fld>
            <a:endParaRPr lang="en-US"/>
          </a:p>
        </p:txBody>
      </p:sp>
    </p:spTree>
    <p:extLst>
      <p:ext uri="{BB962C8B-B14F-4D97-AF65-F5344CB8AC3E}">
        <p14:creationId xmlns:p14="http://schemas.microsoft.com/office/powerpoint/2010/main" val="240474028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p:spPr>
      </p:sp>
      <p:sp>
        <p:nvSpPr>
          <p:cNvPr id="92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Whenever</a:t>
            </a:r>
            <a:r>
              <a:rPr lang="en-US" baseline="0" dirty="0" smtClean="0"/>
              <a:t> I present I always like to get a feel for who is in the room.</a:t>
            </a:r>
            <a:endParaRPr lang="en-US" dirty="0" smtClean="0"/>
          </a:p>
          <a:p>
            <a:pPr>
              <a:spcBef>
                <a:spcPct val="0"/>
              </a:spcBef>
            </a:pPr>
            <a:r>
              <a:rPr lang="en-US" dirty="0" smtClean="0"/>
              <a:t>How many people here are owners of Drupal website?</a:t>
            </a:r>
          </a:p>
          <a:p>
            <a:pPr>
              <a:spcBef>
                <a:spcPct val="0"/>
              </a:spcBef>
            </a:pPr>
            <a:r>
              <a:rPr lang="en-US" dirty="0" smtClean="0"/>
              <a:t>How many are builders of Drupal websites?</a:t>
            </a:r>
          </a:p>
          <a:p>
            <a:pPr>
              <a:spcBef>
                <a:spcPct val="0"/>
              </a:spcBef>
            </a:pPr>
            <a:r>
              <a:rPr lang="en-US" dirty="0" smtClean="0"/>
              <a:t>How many are thinking about getting into Drupal?</a:t>
            </a:r>
          </a:p>
          <a:p>
            <a:pPr>
              <a:spcBef>
                <a:spcPct val="0"/>
              </a:spcBef>
            </a:pPr>
            <a:r>
              <a:rPr lang="en-US" dirty="0" smtClean="0"/>
              <a:t>How many have done SEO on a Drupal site?</a:t>
            </a:r>
          </a:p>
          <a:p>
            <a:pPr>
              <a:spcBef>
                <a:spcPct val="0"/>
              </a:spcBef>
            </a:pPr>
            <a:r>
              <a:rPr lang="en-US" dirty="0" smtClean="0"/>
              <a:t>How many people are new to Drupal SEO?</a:t>
            </a:r>
          </a:p>
          <a:p>
            <a:pPr>
              <a:spcBef>
                <a:spcPct val="0"/>
              </a:spcBef>
            </a:pPr>
            <a:r>
              <a:rPr lang="en-US" dirty="0" smtClean="0"/>
              <a:t>How many people don’t even know what SEO is?</a:t>
            </a:r>
          </a:p>
          <a:p>
            <a:pPr>
              <a:spcBef>
                <a:spcPct val="0"/>
              </a:spcBef>
            </a:pPr>
            <a:endParaRPr lang="en-US" dirty="0" smtClean="0"/>
          </a:p>
        </p:txBody>
      </p:sp>
      <p:sp>
        <p:nvSpPr>
          <p:cNvPr id="92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B82DCBC-21DC-4F2D-8C11-B0ABC3FB3E43}" type="slidenum">
              <a:rPr lang="en-US"/>
              <a:pPr fontAlgn="base">
                <a:spcBef>
                  <a:spcPct val="0"/>
                </a:spcBef>
                <a:spcAft>
                  <a:spcPct val="0"/>
                </a:spcAft>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If you want a successful website,</a:t>
            </a:r>
            <a:r>
              <a:rPr lang="en-US" baseline="0" dirty="0" smtClean="0"/>
              <a:t> you need to start thinking like a publisher.</a:t>
            </a:r>
            <a:endParaRPr lang="en-US"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69CF702-7095-48AA-B331-86694F77B5CD}" type="slidenum">
              <a:rPr lang="en-US"/>
              <a:pPr fontAlgn="base">
                <a:spcBef>
                  <a:spcPct val="0"/>
                </a:spcBef>
                <a:spcAft>
                  <a:spcPct val="0"/>
                </a:spcAft>
              </a:pPr>
              <a:t>14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Content</a:t>
            </a:r>
            <a:r>
              <a:rPr lang="en-US" baseline="0" dirty="0" smtClean="0"/>
              <a:t> is King.</a:t>
            </a:r>
          </a:p>
          <a:p>
            <a:endParaRPr lang="en-US" baseline="0" dirty="0" smtClean="0"/>
          </a:p>
          <a:p>
            <a:r>
              <a:rPr lang="en-US" baseline="0" dirty="0" smtClean="0"/>
              <a:t>But not any content, you need to be strategic with your content. You need to engage and attract with your content. That is what we are going to be talking about in this session, I will cover the basics about how to create content, but we will spend most of our time on the attract </a:t>
            </a:r>
            <a:r>
              <a:rPr lang="en-US" baseline="0" smtClean="0"/>
              <a:t>and engage part.</a:t>
            </a:r>
            <a:endParaRPr lang="en-US" dirty="0"/>
          </a:p>
        </p:txBody>
      </p:sp>
      <p:sp>
        <p:nvSpPr>
          <p:cNvPr id="4" name="Slide Number Placeholder 3"/>
          <p:cNvSpPr>
            <a:spLocks noGrp="1"/>
          </p:cNvSpPr>
          <p:nvPr>
            <p:ph type="sldNum" sz="quarter" idx="10"/>
          </p:nvPr>
        </p:nvSpPr>
        <p:spPr/>
        <p:txBody>
          <a:bodyPr/>
          <a:lstStyle/>
          <a:p>
            <a:pPr>
              <a:defRPr/>
            </a:pPr>
            <a:fld id="{4D7CE7C3-8F43-4430-BC0E-18C644BD0937}" type="slidenum">
              <a:rPr lang="en-US" smtClean="0"/>
              <a:pPr>
                <a:defRPr/>
              </a:pPr>
              <a:t>15</a:t>
            </a:fld>
            <a:endParaRPr lang="en-US"/>
          </a:p>
        </p:txBody>
      </p:sp>
    </p:spTree>
    <p:extLst>
      <p:ext uri="{BB962C8B-B14F-4D97-AF65-F5344CB8AC3E}">
        <p14:creationId xmlns:p14="http://schemas.microsoft.com/office/powerpoint/2010/main" val="21884626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Number of ads in a day</a:t>
            </a:r>
            <a:endParaRPr lang="en-US" dirty="0"/>
          </a:p>
        </p:txBody>
      </p:sp>
      <p:sp>
        <p:nvSpPr>
          <p:cNvPr id="4" name="Slide Number Placeholder 3"/>
          <p:cNvSpPr>
            <a:spLocks noGrp="1"/>
          </p:cNvSpPr>
          <p:nvPr>
            <p:ph type="sldNum" sz="quarter" idx="10"/>
          </p:nvPr>
        </p:nvSpPr>
        <p:spPr/>
        <p:txBody>
          <a:bodyPr/>
          <a:lstStyle/>
          <a:p>
            <a:pPr>
              <a:defRPr/>
            </a:pPr>
            <a:fld id="{4D7CE7C3-8F43-4430-BC0E-18C644BD0937}" type="slidenum">
              <a:rPr lang="en-US" smtClean="0"/>
              <a:pPr>
                <a:defRPr/>
              </a:pPr>
              <a:t>16</a:t>
            </a:fld>
            <a:endParaRPr lang="en-US"/>
          </a:p>
        </p:txBody>
      </p:sp>
    </p:spTree>
    <p:extLst>
      <p:ext uri="{BB962C8B-B14F-4D97-AF65-F5344CB8AC3E}">
        <p14:creationId xmlns:p14="http://schemas.microsoft.com/office/powerpoint/2010/main" val="39861610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If you want </a:t>
            </a:r>
            <a:r>
              <a:rPr lang="en-US" smtClean="0"/>
              <a:t>a successful </a:t>
            </a:r>
            <a:r>
              <a:rPr lang="en-US" dirty="0" smtClean="0"/>
              <a:t>website,</a:t>
            </a:r>
            <a:r>
              <a:rPr lang="en-US" baseline="0" dirty="0" smtClean="0"/>
              <a:t> you need to start thinking like a publisher.</a:t>
            </a:r>
            <a:endParaRPr lang="en-US"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69CF702-7095-48AA-B331-86694F77B5CD}" type="slidenum">
              <a:rPr lang="en-US"/>
              <a:pPr fontAlgn="base">
                <a:spcBef>
                  <a:spcPct val="0"/>
                </a:spcBef>
                <a:spcAft>
                  <a:spcPct val="0"/>
                </a:spcAft>
              </a:pPr>
              <a:t>17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If you want </a:t>
            </a:r>
            <a:r>
              <a:rPr lang="en-US" smtClean="0"/>
              <a:t>a successful </a:t>
            </a:r>
            <a:r>
              <a:rPr lang="en-US" dirty="0" smtClean="0"/>
              <a:t>website,</a:t>
            </a:r>
            <a:r>
              <a:rPr lang="en-US" baseline="0" dirty="0" smtClean="0"/>
              <a:t> you need to start thinking like a publisher.</a:t>
            </a:r>
            <a:endParaRPr lang="en-US"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69CF702-7095-48AA-B331-86694F77B5CD}" type="slidenum">
              <a:rPr lang="en-US"/>
              <a:pPr fontAlgn="base">
                <a:spcBef>
                  <a:spcPct val="0"/>
                </a:spcBef>
                <a:spcAft>
                  <a:spcPct val="0"/>
                </a:spcAft>
              </a:pPr>
              <a:t>18</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p:spPr>
      </p:sp>
      <p:sp>
        <p:nvSpPr>
          <p:cNvPr id="112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aseline="0" dirty="0" smtClean="0"/>
              <a:t>It powers some of the world’s top websites such as whitehouse.gov, The Economist and Examiner, all of Sony / BMG’s mission websites.</a:t>
            </a:r>
          </a:p>
          <a:p>
            <a:pPr>
              <a:spcBef>
                <a:spcPct val="0"/>
              </a:spcBef>
            </a:pPr>
            <a:endParaRPr lang="en-US" baseline="0" dirty="0" smtClean="0"/>
          </a:p>
          <a:p>
            <a:pPr>
              <a:spcBef>
                <a:spcPct val="0"/>
              </a:spcBef>
            </a:pPr>
            <a:endParaRPr lang="en-US" baseline="0" dirty="0" smtClean="0"/>
          </a:p>
          <a:p>
            <a:pPr>
              <a:spcBef>
                <a:spcPct val="0"/>
              </a:spcBef>
            </a:pPr>
            <a:endParaRPr lang="en-US" baseline="0" dirty="0" smtClean="0"/>
          </a:p>
        </p:txBody>
      </p:sp>
      <p:sp>
        <p:nvSpPr>
          <p:cNvPr id="11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3277E25-C87E-4903-94AD-390B8F5734B1}" type="slidenum">
              <a:rPr lang="en-US"/>
              <a:pPr fontAlgn="base">
                <a:spcBef>
                  <a:spcPct val="0"/>
                </a:spcBef>
                <a:spcAft>
                  <a:spcPct val="0"/>
                </a:spcAft>
              </a:pPr>
              <a:t>19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So</a:t>
            </a:r>
            <a:r>
              <a:rPr lang="en-US" baseline="0" dirty="0" smtClean="0"/>
              <a:t> we need to create content and we need content to connect with our users</a:t>
            </a:r>
            <a:endParaRPr lang="en-US"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69CF702-7095-48AA-B331-86694F77B5CD}" type="slidenum">
              <a:rPr lang="en-US"/>
              <a:pPr fontAlgn="base">
                <a:spcBef>
                  <a:spcPct val="0"/>
                </a:spcBef>
                <a:spcAft>
                  <a:spcPct val="0"/>
                </a:spcAft>
              </a:pPr>
              <a:t>20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p:spPr>
      </p:sp>
      <p:sp>
        <p:nvSpPr>
          <p:cNvPr id="112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aseline="0" dirty="0" smtClean="0"/>
              <a:t>It powers some of the world’s top websites such as whitehouse.gov, The Economist and Examiner, all of Sony / BMG’s mission websites.</a:t>
            </a:r>
          </a:p>
          <a:p>
            <a:pPr>
              <a:spcBef>
                <a:spcPct val="0"/>
              </a:spcBef>
            </a:pPr>
            <a:endParaRPr lang="en-US" baseline="0" dirty="0" smtClean="0"/>
          </a:p>
          <a:p>
            <a:pPr>
              <a:spcBef>
                <a:spcPct val="0"/>
              </a:spcBef>
            </a:pPr>
            <a:endParaRPr lang="en-US" baseline="0" dirty="0" smtClean="0"/>
          </a:p>
          <a:p>
            <a:pPr>
              <a:spcBef>
                <a:spcPct val="0"/>
              </a:spcBef>
            </a:pPr>
            <a:endParaRPr lang="en-US" baseline="0" dirty="0" smtClean="0"/>
          </a:p>
        </p:txBody>
      </p:sp>
      <p:sp>
        <p:nvSpPr>
          <p:cNvPr id="11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3277E25-C87E-4903-94AD-390B8F5734B1}" type="slidenum">
              <a:rPr lang="en-US"/>
              <a:pPr fontAlgn="base">
                <a:spcBef>
                  <a:spcPct val="0"/>
                </a:spcBef>
                <a:spcAft>
                  <a:spcPct val="0"/>
                </a:spcAft>
              </a:pPr>
              <a:t>21</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p:spPr>
      </p:sp>
      <p:sp>
        <p:nvSpPr>
          <p:cNvPr id="112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aseline="0" dirty="0" smtClean="0"/>
              <a:t>It powers some of the world’s top websites such as whitehouse.gov, The Economist and Examiner, all of Sony / BMG’s mission websites.</a:t>
            </a:r>
          </a:p>
          <a:p>
            <a:pPr>
              <a:spcBef>
                <a:spcPct val="0"/>
              </a:spcBef>
            </a:pPr>
            <a:endParaRPr lang="en-US" baseline="0" dirty="0" smtClean="0"/>
          </a:p>
          <a:p>
            <a:pPr>
              <a:spcBef>
                <a:spcPct val="0"/>
              </a:spcBef>
            </a:pPr>
            <a:endParaRPr lang="en-US" baseline="0" dirty="0" smtClean="0"/>
          </a:p>
          <a:p>
            <a:pPr>
              <a:spcBef>
                <a:spcPct val="0"/>
              </a:spcBef>
            </a:pPr>
            <a:endParaRPr lang="en-US" baseline="0" dirty="0" smtClean="0"/>
          </a:p>
        </p:txBody>
      </p:sp>
      <p:sp>
        <p:nvSpPr>
          <p:cNvPr id="11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3277E25-C87E-4903-94AD-390B8F5734B1}" type="slidenum">
              <a:rPr lang="en-US"/>
              <a:pPr fontAlgn="base">
                <a:spcBef>
                  <a:spcPct val="0"/>
                </a:spcBef>
                <a:spcAft>
                  <a:spcPct val="0"/>
                </a:spcAft>
              </a:pPr>
              <a:t>22</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So</a:t>
            </a:r>
            <a:r>
              <a:rPr lang="en-US" baseline="0" dirty="0" smtClean="0"/>
              <a:t> we need to create content and we need content to connect with our users</a:t>
            </a:r>
            <a:endParaRPr lang="en-US"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69CF702-7095-48AA-B331-86694F77B5CD}" type="slidenum">
              <a:rPr lang="en-US"/>
              <a:pPr fontAlgn="base">
                <a:spcBef>
                  <a:spcPct val="0"/>
                </a:spcBef>
                <a:spcAft>
                  <a:spcPct val="0"/>
                </a:spcAft>
              </a:pPr>
              <a:t>23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do brick</a:t>
            </a:r>
            <a:r>
              <a:rPr lang="en-US" baseline="0" dirty="0" smtClean="0"/>
              <a:t> and mortars do sampling?</a:t>
            </a:r>
          </a:p>
          <a:p>
            <a:endParaRPr lang="en-US" baseline="0" dirty="0" smtClean="0"/>
          </a:p>
          <a:p>
            <a:pPr marL="0" indent="0">
              <a:buFontTx/>
              <a:buNone/>
            </a:pPr>
            <a:r>
              <a:rPr lang="en-US" baseline="0" dirty="0" smtClean="0"/>
              <a:t>How can we use a website to give people samples.</a:t>
            </a:r>
          </a:p>
        </p:txBody>
      </p:sp>
      <p:sp>
        <p:nvSpPr>
          <p:cNvPr id="4" name="Slide Number Placeholder 3"/>
          <p:cNvSpPr>
            <a:spLocks noGrp="1"/>
          </p:cNvSpPr>
          <p:nvPr>
            <p:ph type="sldNum" sz="quarter" idx="10"/>
          </p:nvPr>
        </p:nvSpPr>
        <p:spPr/>
        <p:txBody>
          <a:bodyPr/>
          <a:lstStyle/>
          <a:p>
            <a:pPr>
              <a:defRPr/>
            </a:pPr>
            <a:fld id="{4D7CE7C3-8F43-4430-BC0E-18C644BD0937}" type="slidenum">
              <a:rPr lang="en-US" smtClean="0"/>
              <a:pPr>
                <a:defRPr/>
              </a:pPr>
              <a:t>2</a:t>
            </a:fld>
            <a:endParaRPr lang="en-US"/>
          </a:p>
        </p:txBody>
      </p:sp>
    </p:spTree>
    <p:extLst>
      <p:ext uri="{BB962C8B-B14F-4D97-AF65-F5344CB8AC3E}">
        <p14:creationId xmlns:p14="http://schemas.microsoft.com/office/powerpoint/2010/main" val="21884626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Creation involves three steps, authoring</a:t>
            </a:r>
            <a:r>
              <a:rPr lang="en-US" baseline="0" dirty="0" smtClean="0"/>
              <a:t> which is writing or recording the content, optimizing for humans and search engines and publishing to the web. The lines between these often blur, particularly in small organizations where one person might handle all the steps. Larger organizations however often have a publishing workflow where subject mater experts </a:t>
            </a:r>
            <a:r>
              <a:rPr lang="en-US" baseline="0" dirty="0" err="1" smtClean="0"/>
              <a:t>handel</a:t>
            </a:r>
            <a:r>
              <a:rPr lang="en-US" baseline="0" dirty="0" smtClean="0"/>
              <a:t> the authoring, and various editors the optimizing and publishing.</a:t>
            </a:r>
            <a:endParaRPr lang="en-US"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69CF702-7095-48AA-B331-86694F77B5CD}" type="slidenum">
              <a:rPr lang="en-US"/>
              <a:pPr fontAlgn="base">
                <a:spcBef>
                  <a:spcPct val="0"/>
                </a:spcBef>
                <a:spcAft>
                  <a:spcPct val="0"/>
                </a:spcAft>
              </a:pPr>
              <a:t>24</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So</a:t>
            </a:r>
            <a:r>
              <a:rPr lang="en-US" baseline="0" dirty="0" smtClean="0"/>
              <a:t> we need to create content and we need content to connect with our users</a:t>
            </a:r>
            <a:endParaRPr lang="en-US"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69CF702-7095-48AA-B331-86694F77B5CD}" type="slidenum">
              <a:rPr lang="en-US"/>
              <a:pPr fontAlgn="base">
                <a:spcBef>
                  <a:spcPct val="0"/>
                </a:spcBef>
                <a:spcAft>
                  <a:spcPct val="0"/>
                </a:spcAft>
              </a:pPr>
              <a:t>25</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So</a:t>
            </a:r>
            <a:r>
              <a:rPr lang="en-US" baseline="0" dirty="0" smtClean="0"/>
              <a:t> we need to create content and we need content to connect with our users</a:t>
            </a:r>
            <a:endParaRPr lang="en-US"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69CF702-7095-48AA-B331-86694F77B5CD}" type="slidenum">
              <a:rPr lang="en-US"/>
              <a:pPr fontAlgn="base">
                <a:spcBef>
                  <a:spcPct val="0"/>
                </a:spcBef>
                <a:spcAft>
                  <a:spcPct val="0"/>
                </a:spcAft>
              </a:pPr>
              <a:t>26</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So</a:t>
            </a:r>
            <a:r>
              <a:rPr lang="en-US" baseline="0" dirty="0" smtClean="0"/>
              <a:t> we need to create content and we need content to connect with our users</a:t>
            </a:r>
            <a:endParaRPr lang="en-US"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69CF702-7095-48AA-B331-86694F77B5CD}" type="slidenum">
              <a:rPr lang="en-US"/>
              <a:pPr fontAlgn="base">
                <a:spcBef>
                  <a:spcPct val="0"/>
                </a:spcBef>
                <a:spcAft>
                  <a:spcPct val="0"/>
                </a:spcAft>
              </a:pPr>
              <a:t>27</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So</a:t>
            </a:r>
            <a:r>
              <a:rPr lang="en-US" baseline="0" dirty="0" smtClean="0"/>
              <a:t> we need to create content and we need content to connect with our users</a:t>
            </a:r>
            <a:endParaRPr lang="en-US"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69CF702-7095-48AA-B331-86694F77B5CD}" type="slidenum">
              <a:rPr lang="en-US"/>
              <a:pPr fontAlgn="base">
                <a:spcBef>
                  <a:spcPct val="0"/>
                </a:spcBef>
                <a:spcAft>
                  <a:spcPct val="0"/>
                </a:spcAft>
              </a:pPr>
              <a:t>28</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Creation involves three steps, authoring</a:t>
            </a:r>
            <a:r>
              <a:rPr lang="en-US" baseline="0" dirty="0" smtClean="0"/>
              <a:t> which is writing or recording the content, optimizing for humans and search engines and publishing to the web. The lines between these often blur, particularly in small organizations where one person might handle all the steps. Larger organizations however often have a publishing workflow where subject mater experts </a:t>
            </a:r>
            <a:r>
              <a:rPr lang="en-US" baseline="0" dirty="0" err="1" smtClean="0"/>
              <a:t>handel</a:t>
            </a:r>
            <a:r>
              <a:rPr lang="en-US" baseline="0" dirty="0" smtClean="0"/>
              <a:t> the authoring, and various editors the optimizing and publishing.</a:t>
            </a:r>
            <a:endParaRPr lang="en-US"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69CF702-7095-48AA-B331-86694F77B5CD}" type="slidenum">
              <a:rPr lang="en-US"/>
              <a:pPr fontAlgn="base">
                <a:spcBef>
                  <a:spcPct val="0"/>
                </a:spcBef>
                <a:spcAft>
                  <a:spcPct val="0"/>
                </a:spcAft>
              </a:pPr>
              <a:t>29</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What</a:t>
            </a:r>
            <a:r>
              <a:rPr lang="en-US" baseline="0" dirty="0" smtClean="0"/>
              <a:t> is SEO? What is all the hub bub about? Its all about this box. This magically box that millions of people everyday query every day. The magic box comes back with an answer, actually millions of answers. SEO is about making sure that when people search for what our website is about that we come up not just as any answer, but one of the top answers.</a:t>
            </a:r>
            <a:endParaRPr lang="en-US"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69CF702-7095-48AA-B331-86694F77B5CD}" type="slidenum">
              <a:rPr lang="en-US"/>
              <a:pPr fontAlgn="base">
                <a:spcBef>
                  <a:spcPct val="0"/>
                </a:spcBef>
                <a:spcAft>
                  <a:spcPct val="0"/>
                </a:spcAft>
              </a:pPr>
              <a:t>30</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Since most people are </a:t>
            </a:r>
            <a:r>
              <a:rPr lang="en-US" dirty="0" err="1" smtClean="0"/>
              <a:t>familare</a:t>
            </a:r>
            <a:r>
              <a:rPr lang="en-US" dirty="0" smtClean="0"/>
              <a:t> with </a:t>
            </a:r>
            <a:r>
              <a:rPr lang="en-US" dirty="0" err="1" smtClean="0"/>
              <a:t>wr</a:t>
            </a:r>
            <a:endParaRPr lang="en-US" dirty="0" smtClean="0"/>
          </a:p>
          <a:p>
            <a:pPr>
              <a:spcBef>
                <a:spcPct val="0"/>
              </a:spcBef>
            </a:pPr>
            <a:r>
              <a:rPr lang="en-US" dirty="0" smtClean="0"/>
              <a:t>[photo: http://www.flickr.com/photos/mag3737/2940469019/]</a:t>
            </a:r>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69CF702-7095-48AA-B331-86694F77B5CD}" type="slidenum">
              <a:rPr lang="en-US"/>
              <a:pPr fontAlgn="base">
                <a:spcBef>
                  <a:spcPct val="0"/>
                </a:spcBef>
                <a:spcAft>
                  <a:spcPct val="0"/>
                </a:spcAft>
              </a:pPr>
              <a:t>31</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[photo: http://www.flickr.com/photos/billburris/2245430380/]</a:t>
            </a:r>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69CF702-7095-48AA-B331-86694F77B5CD}" type="slidenum">
              <a:rPr lang="en-US"/>
              <a:pPr fontAlgn="base">
                <a:spcBef>
                  <a:spcPct val="0"/>
                </a:spcBef>
                <a:spcAft>
                  <a:spcPct val="0"/>
                </a:spcAft>
              </a:pPr>
              <a:t>32</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[photo: http://www.flickr.com/photos/missnita/509719978/]</a:t>
            </a:r>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69CF702-7095-48AA-B331-86694F77B5CD}" type="slidenum">
              <a:rPr lang="en-US"/>
              <a:pPr fontAlgn="base">
                <a:spcBef>
                  <a:spcPct val="0"/>
                </a:spcBef>
                <a:spcAft>
                  <a:spcPct val="0"/>
                </a:spcAft>
              </a:pPr>
              <a:t>33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If you want a successful website,</a:t>
            </a:r>
            <a:r>
              <a:rPr lang="en-US" baseline="0" dirty="0" smtClean="0"/>
              <a:t> you need to start thinking like a publisher.</a:t>
            </a:r>
            <a:endParaRPr lang="en-US"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69CF702-7095-48AA-B331-86694F77B5CD}" type="slidenum">
              <a:rPr lang="en-US"/>
              <a:pPr fontAlgn="base">
                <a:spcBef>
                  <a:spcPct val="0"/>
                </a:spcBef>
                <a:spcAft>
                  <a:spcPct val="0"/>
                </a:spcAft>
              </a:pPr>
              <a:t>5</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69CF702-7095-48AA-B331-86694F77B5CD}" type="slidenum">
              <a:rPr lang="en-US"/>
              <a:pPr fontAlgn="base">
                <a:spcBef>
                  <a:spcPct val="0"/>
                </a:spcBef>
                <a:spcAft>
                  <a:spcPct val="0"/>
                </a:spcAft>
              </a:pPr>
              <a:t>34</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69CF702-7095-48AA-B331-86694F77B5CD}" type="slidenum">
              <a:rPr lang="en-US"/>
              <a:pPr fontAlgn="base">
                <a:spcBef>
                  <a:spcPct val="0"/>
                </a:spcBef>
                <a:spcAft>
                  <a:spcPct val="0"/>
                </a:spcAft>
              </a:pPr>
              <a:t>35</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[photo: http://www.flickr.com/photos/mag3737/2940469019/]</a:t>
            </a:r>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69CF702-7095-48AA-B331-86694F77B5CD}" type="slidenum">
              <a:rPr lang="en-US"/>
              <a:pPr fontAlgn="base">
                <a:spcBef>
                  <a:spcPct val="0"/>
                </a:spcBef>
                <a:spcAft>
                  <a:spcPct val="0"/>
                </a:spcAft>
              </a:pPr>
              <a:t>36</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69CF702-7095-48AA-B331-86694F77B5CD}" type="slidenum">
              <a:rPr lang="en-US"/>
              <a:pPr fontAlgn="base">
                <a:spcBef>
                  <a:spcPct val="0"/>
                </a:spcBef>
                <a:spcAft>
                  <a:spcPct val="0"/>
                </a:spcAft>
              </a:pPr>
              <a:t>37</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[photo: http://www.flickr.com/photos/mag3737/2940469019/]</a:t>
            </a:r>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69CF702-7095-48AA-B331-86694F77B5CD}" type="slidenum">
              <a:rPr lang="en-US"/>
              <a:pPr fontAlgn="base">
                <a:spcBef>
                  <a:spcPct val="0"/>
                </a:spcBef>
                <a:spcAft>
                  <a:spcPct val="0"/>
                </a:spcAft>
              </a:pPr>
              <a:t>38</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69CF702-7095-48AA-B331-86694F77B5CD}" type="slidenum">
              <a:rPr lang="en-US"/>
              <a:pPr fontAlgn="base">
                <a:spcBef>
                  <a:spcPct val="0"/>
                </a:spcBef>
                <a:spcAft>
                  <a:spcPct val="0"/>
                </a:spcAft>
              </a:pPr>
              <a:t>39</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[photo: http://www.flickr.com/photos/mag3737/2940469019/]</a:t>
            </a:r>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69CF702-7095-48AA-B331-86694F77B5CD}" type="slidenum">
              <a:rPr lang="en-US"/>
              <a:pPr fontAlgn="base">
                <a:spcBef>
                  <a:spcPct val="0"/>
                </a:spcBef>
                <a:spcAft>
                  <a:spcPct val="0"/>
                </a:spcAft>
              </a:pPr>
              <a:t>40</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[photo: http://www.flickr.com/photos/missnita/509719978/]</a:t>
            </a:r>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69CF702-7095-48AA-B331-86694F77B5CD}" type="slidenum">
              <a:rPr lang="en-US"/>
              <a:pPr fontAlgn="base">
                <a:spcBef>
                  <a:spcPct val="0"/>
                </a:spcBef>
                <a:spcAft>
                  <a:spcPct val="0"/>
                </a:spcAft>
              </a:pPr>
              <a:t>41</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69CF702-7095-48AA-B331-86694F77B5CD}" type="slidenum">
              <a:rPr lang="en-US"/>
              <a:pPr fontAlgn="base">
                <a:spcBef>
                  <a:spcPct val="0"/>
                </a:spcBef>
                <a:spcAft>
                  <a:spcPct val="0"/>
                </a:spcAft>
              </a:pPr>
              <a:t>42</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69CF702-7095-48AA-B331-86694F77B5CD}" type="slidenum">
              <a:rPr lang="en-US"/>
              <a:pPr fontAlgn="base">
                <a:spcBef>
                  <a:spcPct val="0"/>
                </a:spcBef>
                <a:spcAft>
                  <a:spcPct val="0"/>
                </a:spcAft>
              </a:pPr>
              <a:t>43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So</a:t>
            </a:r>
            <a:r>
              <a:rPr lang="en-US" baseline="0" dirty="0" smtClean="0"/>
              <a:t> we need to create content and we need content to connect with our users</a:t>
            </a:r>
            <a:endParaRPr lang="en-US"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69CF702-7095-48AA-B331-86694F77B5CD}" type="slidenum">
              <a:rPr lang="en-US"/>
              <a:pPr fontAlgn="base">
                <a:spcBef>
                  <a:spcPct val="0"/>
                </a:spcBef>
                <a:spcAft>
                  <a:spcPct val="0"/>
                </a:spcAft>
              </a:pPr>
              <a:t>7</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69CF702-7095-48AA-B331-86694F77B5CD}" type="slidenum">
              <a:rPr lang="en-US"/>
              <a:pPr fontAlgn="base">
                <a:spcBef>
                  <a:spcPct val="0"/>
                </a:spcBef>
                <a:spcAft>
                  <a:spcPct val="0"/>
                </a:spcAft>
              </a:pPr>
              <a:t>44</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69CF702-7095-48AA-B331-86694F77B5CD}" type="slidenum">
              <a:rPr lang="en-US"/>
              <a:pPr fontAlgn="base">
                <a:spcBef>
                  <a:spcPct val="0"/>
                </a:spcBef>
                <a:spcAft>
                  <a:spcPct val="0"/>
                </a:spcAft>
              </a:pPr>
              <a:t>45</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p:spPr>
      </p:sp>
      <p:sp>
        <p:nvSpPr>
          <p:cNvPr id="112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3277E25-C87E-4903-94AD-390B8F5734B1}" type="slidenum">
              <a:rPr lang="en-US"/>
              <a:pPr fontAlgn="base">
                <a:spcBef>
                  <a:spcPct val="0"/>
                </a:spcBef>
                <a:spcAft>
                  <a:spcPct val="0"/>
                </a:spcAft>
              </a:pPr>
              <a:t>46</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[photo: http://www.flickr.com/photos/missnita/509719978/]</a:t>
            </a:r>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69CF702-7095-48AA-B331-86694F77B5CD}" type="slidenum">
              <a:rPr lang="en-US"/>
              <a:pPr fontAlgn="base">
                <a:spcBef>
                  <a:spcPct val="0"/>
                </a:spcBef>
                <a:spcAft>
                  <a:spcPct val="0"/>
                </a:spcAft>
              </a:pPr>
              <a:t>47</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p:spPr>
      </p:sp>
      <p:sp>
        <p:nvSpPr>
          <p:cNvPr id="112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3277E25-C87E-4903-94AD-390B8F5734B1}" type="slidenum">
              <a:rPr lang="en-US"/>
              <a:pPr fontAlgn="base">
                <a:spcBef>
                  <a:spcPct val="0"/>
                </a:spcBef>
                <a:spcAft>
                  <a:spcPct val="0"/>
                </a:spcAft>
              </a:pPr>
              <a:t>48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p:spPr>
      </p:sp>
      <p:sp>
        <p:nvSpPr>
          <p:cNvPr id="112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buFont typeface="Arial" pitchFamily="34" charset="0"/>
              <a:buNone/>
            </a:pPr>
            <a:r>
              <a:rPr lang="en-US" dirty="0" smtClean="0"/>
              <a:t>Install</a:t>
            </a:r>
            <a:r>
              <a:rPr lang="en-US" baseline="0" dirty="0" smtClean="0"/>
              <a:t> DAMP, import OE Core</a:t>
            </a:r>
            <a:endParaRPr lang="en-US" dirty="0" smtClean="0"/>
          </a:p>
        </p:txBody>
      </p:sp>
      <p:sp>
        <p:nvSpPr>
          <p:cNvPr id="11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3277E25-C87E-4903-94AD-390B8F5734B1}" type="slidenum">
              <a:rPr lang="en-US"/>
              <a:pPr fontAlgn="base">
                <a:spcBef>
                  <a:spcPct val="0"/>
                </a:spcBef>
                <a:spcAft>
                  <a:spcPct val="0"/>
                </a:spcAft>
              </a:pPr>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baseline="0" dirty="0" smtClean="0"/>
              <a:t>I didn’t have an immediate answer. To build a top website is like building a high performance racecar. It takes do it right took a lot of expertise. You needed solid creative designer, a front end </a:t>
            </a:r>
            <a:r>
              <a:rPr lang="en-US" baseline="0" dirty="0" err="1" smtClean="0"/>
              <a:t>themer</a:t>
            </a:r>
            <a:r>
              <a:rPr lang="en-US" baseline="0" dirty="0" smtClean="0"/>
              <a:t>, a programmer for the server side work, a marketing expert, usability analyst, project management. It really takes a village to make a great site, and those teams don’t come cheap.</a:t>
            </a:r>
          </a:p>
          <a:p>
            <a:pPr>
              <a:spcBef>
                <a:spcPct val="0"/>
              </a:spcBef>
            </a:pPr>
            <a:endParaRPr lang="en-US" baseline="0" dirty="0" smtClean="0"/>
          </a:p>
          <a:p>
            <a:pPr>
              <a:spcBef>
                <a:spcPct val="0"/>
              </a:spcBef>
            </a:pPr>
            <a:r>
              <a:rPr lang="en-US" baseline="0" dirty="0" smtClean="0"/>
              <a:t>It is highly unlikely that on a tight budget you can find any one or group of people to do it write.</a:t>
            </a:r>
          </a:p>
          <a:p>
            <a:pPr>
              <a:spcBef>
                <a:spcPct val="0"/>
              </a:spcBef>
            </a:pPr>
            <a:endParaRPr lang="en-US" baseline="0" dirty="0" smtClean="0"/>
          </a:p>
          <a:p>
            <a:pPr>
              <a:spcBef>
                <a:spcPct val="0"/>
              </a:spcBef>
            </a:pPr>
            <a:r>
              <a:rPr lang="en-US" baseline="0" dirty="0" smtClean="0"/>
              <a:t>So, then I thought about another option, DIY, do it yourself. A few years earlier this was not particularly feasible, it required a significant mount of technical expertise to code a site. But there were these web applications called content management systems that had come a long ways in a few short years. They do allow non-programmers to build websites. OK so now we could get a solid vehicle for free.</a:t>
            </a:r>
          </a:p>
          <a:p>
            <a:pPr>
              <a:spcBef>
                <a:spcPct val="0"/>
              </a:spcBef>
            </a:pPr>
            <a:endParaRPr lang="en-US" baseline="0" dirty="0" smtClean="0"/>
          </a:p>
          <a:p>
            <a:pPr>
              <a:spcBef>
                <a:spcPct val="0"/>
              </a:spcBef>
            </a:pPr>
            <a:r>
              <a:rPr lang="en-US" baseline="0" dirty="0" smtClean="0"/>
              <a:t>If we could teach people how to trick their vehicle out, now we could be competitive. We could go out and actually win a few.</a:t>
            </a:r>
          </a:p>
        </p:txBody>
      </p:sp>
      <p:sp>
        <p:nvSpPr>
          <p:cNvPr id="4" name="Slide Number Placeholder 3"/>
          <p:cNvSpPr>
            <a:spLocks noGrp="1"/>
          </p:cNvSpPr>
          <p:nvPr>
            <p:ph type="sldNum" sz="quarter" idx="10"/>
          </p:nvPr>
        </p:nvSpPr>
        <p:spPr/>
        <p:txBody>
          <a:bodyPr/>
          <a:lstStyle/>
          <a:p>
            <a:fld id="{9EE8330D-DF20-4425-9F23-62E41024C434}" type="slidenum">
              <a:rPr lang="en-US" smtClean="0"/>
              <a:pPr/>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So</a:t>
            </a:r>
            <a:r>
              <a:rPr lang="en-US" baseline="0" dirty="0" smtClean="0"/>
              <a:t> we need to create content and we need content to connect with our users</a:t>
            </a:r>
            <a:endParaRPr lang="en-US"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69CF702-7095-48AA-B331-86694F77B5CD}" type="slidenum">
              <a:rPr lang="en-US"/>
              <a:pPr fontAlgn="base">
                <a:spcBef>
                  <a:spcPct val="0"/>
                </a:spcBef>
                <a:spcAft>
                  <a:spcPct val="0"/>
                </a:spcAft>
              </a:pPr>
              <a:t>11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So</a:t>
            </a:r>
            <a:r>
              <a:rPr lang="en-US" baseline="0" dirty="0" smtClean="0"/>
              <a:t> we need to create content and we need content to connect with our users</a:t>
            </a:r>
            <a:endParaRPr lang="en-US"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69CF702-7095-48AA-B331-86694F77B5CD}" type="slidenum">
              <a:rPr lang="en-US"/>
              <a:pPr fontAlgn="base">
                <a:spcBef>
                  <a:spcPct val="0"/>
                </a:spcBef>
                <a:spcAft>
                  <a:spcPct val="0"/>
                </a:spcAft>
              </a:pPr>
              <a:t>12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p:spPr>
      </p:sp>
      <p:sp>
        <p:nvSpPr>
          <p:cNvPr id="112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Photo: http://www.flickr.com/photos/soldiersmediacenter/397695157</a:t>
            </a:r>
          </a:p>
        </p:txBody>
      </p:sp>
      <p:sp>
        <p:nvSpPr>
          <p:cNvPr id="11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3277E25-C87E-4903-94AD-390B8F5734B1}" type="slidenum">
              <a:rPr lang="en-US"/>
              <a:pPr fontAlgn="base">
                <a:spcBef>
                  <a:spcPct val="0"/>
                </a:spcBef>
                <a:spcAft>
                  <a:spcPct val="0"/>
                </a:spcAft>
              </a:pPr>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6E6A92F-63FF-4D28-B3C5-4A5601B9B843}" type="datetimeFigureOut">
              <a:rPr lang="en-US"/>
              <a:pPr>
                <a:defRPr/>
              </a:pPr>
              <a:t>1/27/2012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54B9C04-AE0B-42DD-900D-C1A502F76D2B}"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5F997E6-5979-4282-91B1-1D19F9A04B9B}" type="datetimeFigureOut">
              <a:rPr lang="en-US"/>
              <a:pPr>
                <a:defRPr/>
              </a:pPr>
              <a:t>1/27/2012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5DFADBA-88EF-4ABE-9D78-2216951EC1A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F2FF476-C124-41EC-8D13-1613B28EA1F8}" type="datetimeFigureOut">
              <a:rPr lang="en-US"/>
              <a:pPr>
                <a:defRPr/>
              </a:pPr>
              <a:t>1/27/2012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280736D-A686-4A3C-8DB1-073764FC360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7B9DB6D-C3AB-403A-9E82-BC7966421081}" type="datetimeFigureOut">
              <a:rPr lang="en-US"/>
              <a:pPr>
                <a:defRPr/>
              </a:pPr>
              <a:t>1/27/2012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39BE004-0347-4A81-980C-ABB15405719F}"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CE83782-A472-4726-9B47-AD8D63853636}" type="datetimeFigureOut">
              <a:rPr lang="en-US"/>
              <a:pPr>
                <a:defRPr/>
              </a:pPr>
              <a:t>1/27/2012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6BC3B65-B0C4-448A-94A2-E1E7D5D10B2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48A4CDE-D931-47D1-A5C8-984AFA402465}" type="datetimeFigureOut">
              <a:rPr lang="en-US"/>
              <a:pPr>
                <a:defRPr/>
              </a:pPr>
              <a:t>1/27/2012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8EB7216-AE91-47DC-97BD-B4E876A19946}"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A4E2407-C717-4F15-A1A8-A1C26800CB5A}" type="datetimeFigureOut">
              <a:rPr lang="en-US"/>
              <a:pPr>
                <a:defRPr/>
              </a:pPr>
              <a:t>1/27/2012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FB5101F-5CEE-4286-936F-E3693C534CE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00A6DBC-A694-48ED-BB26-578ED9B26557}" type="datetimeFigureOut">
              <a:rPr lang="en-US"/>
              <a:pPr>
                <a:defRPr/>
              </a:pPr>
              <a:t>1/27/2012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D7CD5F0-5146-4844-9F1E-89BC1CCE69FE}"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2B0C5D5-C58D-41ED-843B-7EB2254C5885}" type="datetimeFigureOut">
              <a:rPr lang="en-US"/>
              <a:pPr>
                <a:defRPr/>
              </a:pPr>
              <a:t>1/27/2012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61DB3C2-4FA2-4947-AD18-7F5A741716D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3940BCC-1F5B-4AB4-A3DA-56487F1E0032}" type="datetimeFigureOut">
              <a:rPr lang="en-US"/>
              <a:pPr>
                <a:defRPr/>
              </a:pPr>
              <a:t>1/27/2012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DB336C5-295E-44BC-B4E3-1602D277F3DB}"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CC688AF-BCDE-453D-BF28-8184A79F9FDB}" type="datetimeFigureOut">
              <a:rPr lang="en-US"/>
              <a:pPr>
                <a:defRPr/>
              </a:pPr>
              <a:t>1/27/2012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A423AE1-5DA2-4833-A73E-9D40DB596380}"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F2F9703B-745A-4379-B373-31DD33ECB611}" type="datetimeFigureOut">
              <a:rPr lang="en-US"/>
              <a:pPr>
                <a:defRPr/>
              </a:pPr>
              <a:t>1/27/2012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103B16DE-6BA9-4B40-992E-A49F79BE98D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Tahoma" pitchFamily="34" charset="0"/>
        </a:defRPr>
      </a:lvl2pPr>
      <a:lvl3pPr algn="ctr" rtl="0" fontAlgn="base">
        <a:spcBef>
          <a:spcPct val="0"/>
        </a:spcBef>
        <a:spcAft>
          <a:spcPct val="0"/>
        </a:spcAft>
        <a:defRPr sz="4400">
          <a:solidFill>
            <a:schemeClr val="tx1"/>
          </a:solidFill>
          <a:latin typeface="Tahoma" pitchFamily="34" charset="0"/>
        </a:defRPr>
      </a:lvl3pPr>
      <a:lvl4pPr algn="ctr" rtl="0" fontAlgn="base">
        <a:spcBef>
          <a:spcPct val="0"/>
        </a:spcBef>
        <a:spcAft>
          <a:spcPct val="0"/>
        </a:spcAft>
        <a:defRPr sz="4400">
          <a:solidFill>
            <a:schemeClr val="tx1"/>
          </a:solidFill>
          <a:latin typeface="Tahoma" pitchFamily="34" charset="0"/>
        </a:defRPr>
      </a:lvl4pPr>
      <a:lvl5pPr algn="ctr" rtl="0" fontAlgn="base">
        <a:spcBef>
          <a:spcPct val="0"/>
        </a:spcBef>
        <a:spcAft>
          <a:spcPct val="0"/>
        </a:spcAft>
        <a:defRPr sz="4400">
          <a:solidFill>
            <a:schemeClr val="tx1"/>
          </a:solidFill>
          <a:latin typeface="Tahoma" pitchFamily="34" charset="0"/>
        </a:defRPr>
      </a:lvl5pPr>
      <a:lvl6pPr marL="457200" algn="ctr" rtl="0" fontAlgn="base">
        <a:spcBef>
          <a:spcPct val="0"/>
        </a:spcBef>
        <a:spcAft>
          <a:spcPct val="0"/>
        </a:spcAft>
        <a:defRPr sz="4400">
          <a:solidFill>
            <a:schemeClr val="tx1"/>
          </a:solidFill>
          <a:latin typeface="Tahoma" pitchFamily="34" charset="0"/>
        </a:defRPr>
      </a:lvl6pPr>
      <a:lvl7pPr marL="914400" algn="ctr" rtl="0" fontAlgn="base">
        <a:spcBef>
          <a:spcPct val="0"/>
        </a:spcBef>
        <a:spcAft>
          <a:spcPct val="0"/>
        </a:spcAft>
        <a:defRPr sz="4400">
          <a:solidFill>
            <a:schemeClr val="tx1"/>
          </a:solidFill>
          <a:latin typeface="Tahoma" pitchFamily="34" charset="0"/>
        </a:defRPr>
      </a:lvl7pPr>
      <a:lvl8pPr marL="1371600" algn="ctr" rtl="0" fontAlgn="base">
        <a:spcBef>
          <a:spcPct val="0"/>
        </a:spcBef>
        <a:spcAft>
          <a:spcPct val="0"/>
        </a:spcAft>
        <a:defRPr sz="4400">
          <a:solidFill>
            <a:schemeClr val="tx1"/>
          </a:solidFill>
          <a:latin typeface="Tahoma" pitchFamily="34" charset="0"/>
        </a:defRPr>
      </a:lvl8pPr>
      <a:lvl9pPr marL="1828800" algn="ctr" rtl="0" fontAlgn="base">
        <a:spcBef>
          <a:spcPct val="0"/>
        </a:spcBef>
        <a:spcAft>
          <a:spcPct val="0"/>
        </a:spcAft>
        <a:defRPr sz="4400">
          <a:solidFill>
            <a:schemeClr val="tx1"/>
          </a:solidFill>
          <a:latin typeface="Tahoma"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png"/><Relationship Id="rId7" Type="http://schemas.openxmlformats.org/officeDocument/2006/relationships/diagramColors" Target="../diagrams/colors2.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png"/><Relationship Id="rId7" Type="http://schemas.openxmlformats.org/officeDocument/2006/relationships/diagramColors" Target="../diagrams/colors3.xm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8.png"/><Relationship Id="rId5" Type="http://schemas.openxmlformats.org/officeDocument/2006/relationships/image" Target="../media/image4.png"/><Relationship Id="rId4" Type="http://schemas.openxmlformats.org/officeDocument/2006/relationships/notesSlide" Target="../notesSlides/notesSlide32.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wmv"/><Relationship Id="rId1" Type="http://schemas.openxmlformats.org/officeDocument/2006/relationships/video" Target="NULL" TargetMode="External"/><Relationship Id="rId6" Type="http://schemas.openxmlformats.org/officeDocument/2006/relationships/image" Target="../media/image19.png"/><Relationship Id="rId5" Type="http://schemas.openxmlformats.org/officeDocument/2006/relationships/image" Target="../media/image4.png"/><Relationship Id="rId4" Type="http://schemas.openxmlformats.org/officeDocument/2006/relationships/notesSlide" Target="../notesSlides/notesSlide34.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wmv"/><Relationship Id="rId1" Type="http://schemas.openxmlformats.org/officeDocument/2006/relationships/video" Target="NULL" TargetMode="External"/><Relationship Id="rId6" Type="http://schemas.openxmlformats.org/officeDocument/2006/relationships/image" Target="../media/image20.png"/><Relationship Id="rId5" Type="http://schemas.openxmlformats.org/officeDocument/2006/relationships/image" Target="../media/image4.png"/><Relationship Id="rId4" Type="http://schemas.openxmlformats.org/officeDocument/2006/relationships/notesSlide" Target="../notesSlides/notesSlide36.xml"/></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4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png"/><Relationship Id="rId7"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2.png"/><Relationship Id="rId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29.png"/><Relationship Id="rId9" Type="http://schemas.openxmlformats.org/officeDocument/2006/relationships/image" Target="../media/image24.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36.gif"/></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hyperlink" Target="http://www.leveltendesign.com/blog/tom" TargetMode="External"/><Relationship Id="rId4" Type="http://schemas.openxmlformats.org/officeDocument/2006/relationships/hyperlink" Target="mailto:tom@leveltendesign.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1" name="TextBox 9"/>
          <p:cNvSpPr txBox="1">
            <a:spLocks noChangeArrowheads="1"/>
          </p:cNvSpPr>
          <p:nvPr/>
        </p:nvSpPr>
        <p:spPr bwMode="auto">
          <a:xfrm>
            <a:off x="381000" y="3276600"/>
            <a:ext cx="2667000" cy="261938"/>
          </a:xfrm>
          <a:prstGeom prst="rect">
            <a:avLst/>
          </a:prstGeom>
          <a:noFill/>
          <a:ln w="9525">
            <a:noFill/>
            <a:miter lim="800000"/>
            <a:headEnd/>
            <a:tailEnd/>
          </a:ln>
        </p:spPr>
        <p:txBody>
          <a:bodyPr>
            <a:spAutoFit/>
          </a:bodyPr>
          <a:lstStyle/>
          <a:p>
            <a:pPr algn="ctr"/>
            <a:r>
              <a:rPr lang="en-US" sz="1100">
                <a:solidFill>
                  <a:schemeClr val="bg1"/>
                </a:solidFill>
                <a:latin typeface="Tahoma" pitchFamily="34" charset="0"/>
                <a:cs typeface="Tahoma" pitchFamily="34" charset="0"/>
              </a:rPr>
              <a:t>[MM.DD..YY]</a:t>
            </a:r>
          </a:p>
        </p:txBody>
      </p:sp>
      <p:sp>
        <p:nvSpPr>
          <p:cNvPr id="2052" name="TextBox 10"/>
          <p:cNvSpPr txBox="1">
            <a:spLocks noChangeArrowheads="1"/>
          </p:cNvSpPr>
          <p:nvPr/>
        </p:nvSpPr>
        <p:spPr bwMode="auto">
          <a:xfrm>
            <a:off x="3276600" y="3305175"/>
            <a:ext cx="3810000" cy="260350"/>
          </a:xfrm>
          <a:prstGeom prst="rect">
            <a:avLst/>
          </a:prstGeom>
          <a:noFill/>
          <a:ln w="9525">
            <a:noFill/>
            <a:miter lim="800000"/>
            <a:headEnd/>
            <a:tailEnd/>
          </a:ln>
        </p:spPr>
        <p:txBody>
          <a:bodyPr>
            <a:spAutoFit/>
          </a:bodyPr>
          <a:lstStyle/>
          <a:p>
            <a:r>
              <a:rPr lang="en-US" sz="1100">
                <a:solidFill>
                  <a:schemeClr val="bg1"/>
                </a:solidFill>
                <a:latin typeface="Tahoma" pitchFamily="34" charset="0"/>
                <a:cs typeface="Tahoma" pitchFamily="34" charset="0"/>
              </a:rPr>
              <a:t>[PRESENTER]</a:t>
            </a:r>
          </a:p>
        </p:txBody>
      </p:sp>
      <p:pic>
        <p:nvPicPr>
          <p:cNvPr id="2053" name="Picture 7" descr="Cover Page.png"/>
          <p:cNvPicPr>
            <a:picLocks noChangeAspect="1"/>
          </p:cNvPicPr>
          <p:nvPr/>
        </p:nvPicPr>
        <p:blipFill>
          <a:blip r:embed="rId3"/>
          <a:srcRect/>
          <a:stretch>
            <a:fillRect/>
          </a:stretch>
        </p:blipFill>
        <p:spPr bwMode="auto">
          <a:xfrm>
            <a:off x="381000" y="2743200"/>
            <a:ext cx="8482013" cy="2133600"/>
          </a:xfrm>
          <a:prstGeom prst="rect">
            <a:avLst/>
          </a:prstGeom>
          <a:noFill/>
          <a:ln w="9525">
            <a:noFill/>
            <a:miter lim="800000"/>
            <a:headEnd/>
            <a:tailEnd/>
          </a:ln>
        </p:spPr>
      </p:pic>
      <p:sp>
        <p:nvSpPr>
          <p:cNvPr id="2054" name="TextBox 11"/>
          <p:cNvSpPr txBox="1">
            <a:spLocks noChangeArrowheads="1"/>
          </p:cNvSpPr>
          <p:nvPr/>
        </p:nvSpPr>
        <p:spPr bwMode="auto">
          <a:xfrm>
            <a:off x="381000" y="2968625"/>
            <a:ext cx="1981200" cy="307975"/>
          </a:xfrm>
          <a:prstGeom prst="rect">
            <a:avLst/>
          </a:prstGeom>
          <a:noFill/>
          <a:ln w="9525">
            <a:noFill/>
            <a:miter lim="800000"/>
            <a:headEnd/>
            <a:tailEnd/>
          </a:ln>
        </p:spPr>
        <p:txBody>
          <a:bodyPr>
            <a:spAutoFit/>
          </a:bodyPr>
          <a:lstStyle/>
          <a:p>
            <a:pPr algn="ctr"/>
            <a:r>
              <a:rPr lang="en-US" sz="1400" dirty="0" smtClean="0">
                <a:solidFill>
                  <a:schemeClr val="bg1"/>
                </a:solidFill>
                <a:latin typeface="Tahoma" pitchFamily="34" charset="0"/>
              </a:rPr>
              <a:t>Jan 28</a:t>
            </a:r>
            <a:r>
              <a:rPr lang="en-US" sz="1400" dirty="0" smtClean="0">
                <a:solidFill>
                  <a:schemeClr val="bg1"/>
                </a:solidFill>
                <a:latin typeface="Tahoma" pitchFamily="34" charset="0"/>
              </a:rPr>
              <a:t>, 2012</a:t>
            </a:r>
            <a:endParaRPr lang="en-US" sz="1400" dirty="0">
              <a:solidFill>
                <a:schemeClr val="bg1"/>
              </a:solidFill>
              <a:latin typeface="Tahoma" pitchFamily="34" charset="0"/>
            </a:endParaRPr>
          </a:p>
        </p:txBody>
      </p:sp>
      <p:sp>
        <p:nvSpPr>
          <p:cNvPr id="2055" name="TextBox 12"/>
          <p:cNvSpPr txBox="1">
            <a:spLocks noChangeArrowheads="1"/>
          </p:cNvSpPr>
          <p:nvPr/>
        </p:nvSpPr>
        <p:spPr bwMode="auto">
          <a:xfrm>
            <a:off x="2667000" y="2971800"/>
            <a:ext cx="6096000" cy="307975"/>
          </a:xfrm>
          <a:prstGeom prst="rect">
            <a:avLst/>
          </a:prstGeom>
          <a:noFill/>
          <a:ln w="9525">
            <a:noFill/>
            <a:miter lim="800000"/>
            <a:headEnd/>
            <a:tailEnd/>
          </a:ln>
        </p:spPr>
        <p:txBody>
          <a:bodyPr wrap="square">
            <a:spAutoFit/>
          </a:bodyPr>
          <a:lstStyle/>
          <a:p>
            <a:r>
              <a:rPr lang="en-US" sz="1400" dirty="0" smtClean="0">
                <a:solidFill>
                  <a:schemeClr val="bg1"/>
                </a:solidFill>
                <a:latin typeface="Tahoma" pitchFamily="34" charset="0"/>
              </a:rPr>
              <a:t>Content Strategy, SEO &amp; Social media</a:t>
            </a:r>
            <a:endParaRPr lang="en-US" sz="1400" dirty="0">
              <a:solidFill>
                <a:schemeClr val="bg1"/>
              </a:solidFill>
              <a:latin typeface="Tahoma"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435537"/>
            <a:ext cx="1447800" cy="914400"/>
          </a:xfrm>
          <a:prstGeom prst="rect">
            <a:avLst/>
          </a:prstGeom>
          <a:solidFill>
            <a:srgbClr val="3860BA">
              <a:alpha val="20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o</a:t>
            </a:r>
            <a:r>
              <a:rPr lang="en-US" sz="1400" dirty="0" smtClean="0">
                <a:solidFill>
                  <a:schemeClr val="bg1"/>
                </a:solidFill>
              </a:rPr>
              <a:t>nline </a:t>
            </a:r>
            <a:r>
              <a:rPr lang="en-US" sz="1400" dirty="0">
                <a:solidFill>
                  <a:schemeClr val="bg1"/>
                </a:solidFill>
              </a:rPr>
              <a:t>a</a:t>
            </a:r>
            <a:r>
              <a:rPr lang="en-US" sz="1400" dirty="0" smtClean="0">
                <a:solidFill>
                  <a:schemeClr val="bg1"/>
                </a:solidFill>
              </a:rPr>
              <a:t>dvertising &amp; PR</a:t>
            </a:r>
            <a:endParaRPr lang="en-US" sz="1400" dirty="0">
              <a:solidFill>
                <a:schemeClr val="bg1"/>
              </a:solidFill>
            </a:endParaRPr>
          </a:p>
        </p:txBody>
      </p:sp>
      <p:sp>
        <p:nvSpPr>
          <p:cNvPr id="3" name="Rectangle 2"/>
          <p:cNvSpPr/>
          <p:nvPr/>
        </p:nvSpPr>
        <p:spPr>
          <a:xfrm>
            <a:off x="1676400" y="1435537"/>
            <a:ext cx="1447800" cy="914400"/>
          </a:xfrm>
          <a:prstGeom prst="rect">
            <a:avLst/>
          </a:prstGeom>
          <a:solidFill>
            <a:srgbClr val="3860BA">
              <a:alpha val="20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p</a:t>
            </a:r>
            <a:r>
              <a:rPr lang="en-US" sz="1400" dirty="0" smtClean="0">
                <a:solidFill>
                  <a:schemeClr val="bg1"/>
                </a:solidFill>
              </a:rPr>
              <a:t>erformance based ads</a:t>
            </a:r>
          </a:p>
          <a:p>
            <a:pPr algn="ctr"/>
            <a:r>
              <a:rPr lang="en-US" sz="1400" dirty="0" smtClean="0">
                <a:solidFill>
                  <a:schemeClr val="bg1"/>
                </a:solidFill>
              </a:rPr>
              <a:t>(paid search)</a:t>
            </a:r>
            <a:endParaRPr lang="en-US" sz="1400" dirty="0">
              <a:solidFill>
                <a:schemeClr val="bg1"/>
              </a:solidFill>
            </a:endParaRPr>
          </a:p>
        </p:txBody>
      </p:sp>
      <p:sp>
        <p:nvSpPr>
          <p:cNvPr id="4" name="Rectangle 3"/>
          <p:cNvSpPr/>
          <p:nvPr/>
        </p:nvSpPr>
        <p:spPr>
          <a:xfrm>
            <a:off x="3124200" y="1435537"/>
            <a:ext cx="1447800" cy="914400"/>
          </a:xfrm>
          <a:prstGeom prst="rect">
            <a:avLst/>
          </a:prstGeom>
          <a:solidFill>
            <a:srgbClr val="3860BA">
              <a:alpha val="20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c</a:t>
            </a:r>
            <a:r>
              <a:rPr lang="en-US" sz="1400" dirty="0" smtClean="0">
                <a:solidFill>
                  <a:schemeClr val="bg1"/>
                </a:solidFill>
              </a:rPr>
              <a:t>ontent networking</a:t>
            </a:r>
            <a:endParaRPr lang="en-US" sz="1400" dirty="0">
              <a:solidFill>
                <a:schemeClr val="bg1"/>
              </a:solidFill>
            </a:endParaRPr>
          </a:p>
        </p:txBody>
      </p:sp>
      <p:sp>
        <p:nvSpPr>
          <p:cNvPr id="5" name="Rectangle 4"/>
          <p:cNvSpPr/>
          <p:nvPr/>
        </p:nvSpPr>
        <p:spPr>
          <a:xfrm>
            <a:off x="7467600" y="1435537"/>
            <a:ext cx="1447800" cy="1633657"/>
          </a:xfrm>
          <a:prstGeom prst="rect">
            <a:avLst/>
          </a:prstGeom>
          <a:solidFill>
            <a:srgbClr val="3860BA"/>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solidFill>
              </a:rPr>
              <a:t>Awareness referrals</a:t>
            </a:r>
            <a:endParaRPr lang="en-US" sz="1400" dirty="0">
              <a:solidFill>
                <a:schemeClr val="bg1"/>
              </a:solidFill>
            </a:endParaRPr>
          </a:p>
        </p:txBody>
      </p:sp>
      <p:sp>
        <p:nvSpPr>
          <p:cNvPr id="6" name="Rectangle 5"/>
          <p:cNvSpPr/>
          <p:nvPr/>
        </p:nvSpPr>
        <p:spPr>
          <a:xfrm>
            <a:off x="4800600" y="1435537"/>
            <a:ext cx="2667000" cy="914400"/>
          </a:xfrm>
          <a:prstGeom prst="rect">
            <a:avLst/>
          </a:prstGeom>
          <a:solidFill>
            <a:srgbClr val="3860BA"/>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u</a:t>
            </a:r>
            <a:r>
              <a:rPr lang="en-US" sz="1400" dirty="0" smtClean="0">
                <a:solidFill>
                  <a:schemeClr val="bg1"/>
                </a:solidFill>
              </a:rPr>
              <a:t>ser centered listings</a:t>
            </a:r>
          </a:p>
          <a:p>
            <a:pPr algn="ctr"/>
            <a:r>
              <a:rPr lang="en-US" sz="1400" dirty="0" smtClean="0">
                <a:solidFill>
                  <a:schemeClr val="bg1"/>
                </a:solidFill>
              </a:rPr>
              <a:t>(organic search)</a:t>
            </a:r>
            <a:endParaRPr lang="en-US" sz="1400" dirty="0">
              <a:solidFill>
                <a:schemeClr val="bg1"/>
              </a:solidFill>
            </a:endParaRPr>
          </a:p>
        </p:txBody>
      </p:sp>
      <p:sp>
        <p:nvSpPr>
          <p:cNvPr id="7" name="Rectangle 6"/>
          <p:cNvSpPr/>
          <p:nvPr/>
        </p:nvSpPr>
        <p:spPr>
          <a:xfrm>
            <a:off x="7467600" y="3066217"/>
            <a:ext cx="1447800" cy="1633657"/>
          </a:xfrm>
          <a:prstGeom prst="rect">
            <a:avLst/>
          </a:prstGeom>
          <a:solidFill>
            <a:srgbClr val="3860BA"/>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solidFill>
              </a:rPr>
              <a:t>Peer </a:t>
            </a:r>
            <a:r>
              <a:rPr lang="en-US" sz="1200" dirty="0" smtClean="0">
                <a:solidFill>
                  <a:schemeClr val="bg1"/>
                </a:solidFill>
              </a:rPr>
              <a:t>recommendations</a:t>
            </a:r>
            <a:endParaRPr lang="en-US" sz="1200" dirty="0">
              <a:solidFill>
                <a:schemeClr val="bg1"/>
              </a:solidFill>
            </a:endParaRPr>
          </a:p>
        </p:txBody>
      </p:sp>
      <p:sp>
        <p:nvSpPr>
          <p:cNvPr id="8" name="Rectangle 7"/>
          <p:cNvSpPr/>
          <p:nvPr/>
        </p:nvSpPr>
        <p:spPr>
          <a:xfrm>
            <a:off x="7467600" y="4699874"/>
            <a:ext cx="1447800" cy="914400"/>
          </a:xfrm>
          <a:prstGeom prst="rect">
            <a:avLst/>
          </a:prstGeom>
          <a:solidFill>
            <a:srgbClr val="3860BA"/>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solidFill>
              </a:rPr>
              <a:t>Authority </a:t>
            </a:r>
            <a:r>
              <a:rPr lang="en-US" sz="1200" dirty="0" smtClean="0">
                <a:solidFill>
                  <a:schemeClr val="bg1"/>
                </a:solidFill>
              </a:rPr>
              <a:t>recommendations</a:t>
            </a:r>
            <a:endParaRPr lang="en-US" sz="1200" dirty="0">
              <a:solidFill>
                <a:schemeClr val="bg1"/>
              </a:solidFill>
            </a:endParaRPr>
          </a:p>
        </p:txBody>
      </p:sp>
      <p:sp>
        <p:nvSpPr>
          <p:cNvPr id="9" name="Rectangle 8"/>
          <p:cNvSpPr/>
          <p:nvPr/>
        </p:nvSpPr>
        <p:spPr>
          <a:xfrm>
            <a:off x="7467600" y="5766674"/>
            <a:ext cx="1447800" cy="914400"/>
          </a:xfrm>
          <a:prstGeom prst="rect">
            <a:avLst/>
          </a:prstGeom>
          <a:solidFill>
            <a:srgbClr val="3860BA">
              <a:alpha val="20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solidFill>
              </a:rPr>
              <a:t>Reputation</a:t>
            </a:r>
          </a:p>
          <a:p>
            <a:pPr algn="ctr"/>
            <a:r>
              <a:rPr lang="en-US" sz="1400" dirty="0" smtClean="0">
                <a:solidFill>
                  <a:schemeClr val="bg1"/>
                </a:solidFill>
              </a:rPr>
              <a:t>Management</a:t>
            </a:r>
            <a:endParaRPr lang="en-US" sz="1200" dirty="0">
              <a:solidFill>
                <a:schemeClr val="bg1"/>
              </a:solidFill>
            </a:endParaRPr>
          </a:p>
        </p:txBody>
      </p:sp>
      <p:sp>
        <p:nvSpPr>
          <p:cNvPr id="10" name="Rectangle 9"/>
          <p:cNvSpPr/>
          <p:nvPr/>
        </p:nvSpPr>
        <p:spPr>
          <a:xfrm>
            <a:off x="5257800" y="5766674"/>
            <a:ext cx="1447800" cy="914400"/>
          </a:xfrm>
          <a:prstGeom prst="rect">
            <a:avLst/>
          </a:prstGeom>
          <a:solidFill>
            <a:srgbClr val="3860BA">
              <a:alpha val="20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t</a:t>
            </a:r>
            <a:r>
              <a:rPr lang="en-US" sz="1400" dirty="0" smtClean="0">
                <a:solidFill>
                  <a:schemeClr val="bg1"/>
                </a:solidFill>
              </a:rPr>
              <a:t>rusted advisor</a:t>
            </a:r>
          </a:p>
          <a:p>
            <a:pPr algn="ctr"/>
            <a:r>
              <a:rPr lang="en-US" sz="1400" dirty="0" smtClean="0">
                <a:solidFill>
                  <a:schemeClr val="bg1"/>
                </a:solidFill>
              </a:rPr>
              <a:t>requests</a:t>
            </a:r>
            <a:endParaRPr lang="en-US" sz="1200" dirty="0">
              <a:solidFill>
                <a:schemeClr val="bg1"/>
              </a:solidFill>
            </a:endParaRPr>
          </a:p>
        </p:txBody>
      </p:sp>
      <p:sp>
        <p:nvSpPr>
          <p:cNvPr id="11" name="Rectangle 10"/>
          <p:cNvSpPr/>
          <p:nvPr/>
        </p:nvSpPr>
        <p:spPr>
          <a:xfrm>
            <a:off x="3810000" y="5766674"/>
            <a:ext cx="1447800" cy="914400"/>
          </a:xfrm>
          <a:prstGeom prst="rect">
            <a:avLst/>
          </a:prstGeom>
          <a:solidFill>
            <a:srgbClr val="3860BA">
              <a:alpha val="20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solidFill>
              </a:rPr>
              <a:t>user</a:t>
            </a:r>
          </a:p>
          <a:p>
            <a:pPr algn="ctr"/>
            <a:r>
              <a:rPr lang="en-US" sz="1400" dirty="0" smtClean="0">
                <a:solidFill>
                  <a:schemeClr val="bg1"/>
                </a:solidFill>
              </a:rPr>
              <a:t>requests</a:t>
            </a:r>
            <a:endParaRPr lang="en-US" sz="1200" dirty="0">
              <a:solidFill>
                <a:schemeClr val="bg1"/>
              </a:solidFill>
            </a:endParaRPr>
          </a:p>
        </p:txBody>
      </p:sp>
      <p:sp>
        <p:nvSpPr>
          <p:cNvPr id="12" name="Rectangle 11"/>
          <p:cNvSpPr/>
          <p:nvPr/>
        </p:nvSpPr>
        <p:spPr>
          <a:xfrm>
            <a:off x="2362200" y="5766674"/>
            <a:ext cx="1447800" cy="914400"/>
          </a:xfrm>
          <a:prstGeom prst="rect">
            <a:avLst/>
          </a:prstGeom>
          <a:solidFill>
            <a:srgbClr val="3860BA">
              <a:alpha val="20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r</a:t>
            </a:r>
            <a:r>
              <a:rPr lang="en-US" sz="1400" dirty="0" smtClean="0">
                <a:solidFill>
                  <a:schemeClr val="bg1"/>
                </a:solidFill>
              </a:rPr>
              <a:t>etention programs</a:t>
            </a:r>
            <a:endParaRPr lang="en-US" sz="1200" dirty="0">
              <a:solidFill>
                <a:schemeClr val="bg1"/>
              </a:solidFill>
            </a:endParaRPr>
          </a:p>
        </p:txBody>
      </p:sp>
      <p:sp>
        <p:nvSpPr>
          <p:cNvPr id="13" name="TextBox 12"/>
          <p:cNvSpPr txBox="1"/>
          <p:nvPr/>
        </p:nvSpPr>
        <p:spPr>
          <a:xfrm>
            <a:off x="3975277" y="5458897"/>
            <a:ext cx="1189749" cy="307777"/>
          </a:xfrm>
          <a:prstGeom prst="rect">
            <a:avLst/>
          </a:prstGeom>
          <a:noFill/>
        </p:spPr>
        <p:txBody>
          <a:bodyPr wrap="none" rtlCol="0">
            <a:spAutoFit/>
          </a:bodyPr>
          <a:lstStyle/>
          <a:p>
            <a:r>
              <a:rPr lang="en-US" sz="1400" dirty="0"/>
              <a:t>t</a:t>
            </a:r>
            <a:r>
              <a:rPr lang="en-US" sz="1400" dirty="0" smtClean="0"/>
              <a:t>ouch pieces</a:t>
            </a:r>
            <a:endParaRPr lang="en-US" sz="1400" dirty="0"/>
          </a:p>
        </p:txBody>
      </p:sp>
      <p:sp>
        <p:nvSpPr>
          <p:cNvPr id="14" name="TextBox 13"/>
          <p:cNvSpPr txBox="1"/>
          <p:nvPr/>
        </p:nvSpPr>
        <p:spPr>
          <a:xfrm>
            <a:off x="7511616" y="1143000"/>
            <a:ext cx="1358064" cy="307777"/>
          </a:xfrm>
          <a:prstGeom prst="rect">
            <a:avLst/>
          </a:prstGeom>
          <a:noFill/>
        </p:spPr>
        <p:txBody>
          <a:bodyPr wrap="none" rtlCol="0">
            <a:spAutoFit/>
          </a:bodyPr>
          <a:lstStyle/>
          <a:p>
            <a:r>
              <a:rPr lang="en-US" sz="1400" dirty="0"/>
              <a:t>w</a:t>
            </a:r>
            <a:r>
              <a:rPr lang="en-US" sz="1400" dirty="0" smtClean="0"/>
              <a:t>ord of mouse</a:t>
            </a:r>
            <a:endParaRPr lang="en-US" sz="1400" dirty="0"/>
          </a:p>
        </p:txBody>
      </p:sp>
      <p:sp>
        <p:nvSpPr>
          <p:cNvPr id="15" name="Rectangle 14"/>
          <p:cNvSpPr/>
          <p:nvPr/>
        </p:nvSpPr>
        <p:spPr>
          <a:xfrm>
            <a:off x="228600" y="2883337"/>
            <a:ext cx="1447800" cy="1600200"/>
          </a:xfrm>
          <a:prstGeom prst="rect">
            <a:avLst/>
          </a:prstGeom>
          <a:solidFill>
            <a:srgbClr val="3860BA">
              <a:alpha val="20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t</a:t>
            </a:r>
            <a:r>
              <a:rPr lang="en-US" sz="1400" dirty="0" smtClean="0">
                <a:solidFill>
                  <a:schemeClr val="bg1"/>
                </a:solidFill>
              </a:rPr>
              <a:t>raditional advertising &amp; PR</a:t>
            </a:r>
            <a:endParaRPr lang="en-US" sz="1200" dirty="0">
              <a:solidFill>
                <a:schemeClr val="bg1"/>
              </a:solidFill>
            </a:endParaRPr>
          </a:p>
        </p:txBody>
      </p:sp>
      <p:sp>
        <p:nvSpPr>
          <p:cNvPr id="16" name="Rectangle 15"/>
          <p:cNvSpPr/>
          <p:nvPr/>
        </p:nvSpPr>
        <p:spPr>
          <a:xfrm>
            <a:off x="228600" y="4623674"/>
            <a:ext cx="1447800" cy="1447800"/>
          </a:xfrm>
          <a:prstGeom prst="rect">
            <a:avLst/>
          </a:prstGeom>
          <a:solidFill>
            <a:srgbClr val="3860BA">
              <a:alpha val="20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t</a:t>
            </a:r>
            <a:r>
              <a:rPr lang="en-US" sz="1400" dirty="0" smtClean="0">
                <a:solidFill>
                  <a:schemeClr val="bg1"/>
                </a:solidFill>
              </a:rPr>
              <a:t>raditional sales</a:t>
            </a:r>
            <a:endParaRPr lang="en-US" sz="1200" dirty="0">
              <a:solidFill>
                <a:schemeClr val="bg1"/>
              </a:solidFill>
            </a:endParaRPr>
          </a:p>
        </p:txBody>
      </p:sp>
      <p:sp>
        <p:nvSpPr>
          <p:cNvPr id="17" name="Rectangle 16"/>
          <p:cNvSpPr/>
          <p:nvPr/>
        </p:nvSpPr>
        <p:spPr>
          <a:xfrm>
            <a:off x="228600" y="6071474"/>
            <a:ext cx="1447800" cy="609600"/>
          </a:xfrm>
          <a:prstGeom prst="rect">
            <a:avLst/>
          </a:prstGeom>
          <a:solidFill>
            <a:srgbClr val="3860BA">
              <a:alpha val="20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c</a:t>
            </a:r>
            <a:r>
              <a:rPr lang="en-US" sz="1400" dirty="0" smtClean="0">
                <a:solidFill>
                  <a:schemeClr val="bg1"/>
                </a:solidFill>
              </a:rPr>
              <a:t>ustom service</a:t>
            </a:r>
            <a:endParaRPr lang="en-US" sz="1200" dirty="0">
              <a:solidFill>
                <a:schemeClr val="bg1"/>
              </a:solidFill>
            </a:endParaRPr>
          </a:p>
        </p:txBody>
      </p:sp>
      <p:sp>
        <p:nvSpPr>
          <p:cNvPr id="18" name="TextBox 17"/>
          <p:cNvSpPr txBox="1"/>
          <p:nvPr/>
        </p:nvSpPr>
        <p:spPr>
          <a:xfrm>
            <a:off x="228600" y="2390597"/>
            <a:ext cx="1478290" cy="523220"/>
          </a:xfrm>
          <a:prstGeom prst="rect">
            <a:avLst/>
          </a:prstGeom>
          <a:noFill/>
          <a:ln>
            <a:noFill/>
          </a:ln>
        </p:spPr>
        <p:txBody>
          <a:bodyPr wrap="none" rtlCol="0">
            <a:spAutoFit/>
          </a:bodyPr>
          <a:lstStyle/>
          <a:p>
            <a:pPr algn="ctr"/>
            <a:r>
              <a:rPr lang="en-US" sz="1400" dirty="0" smtClean="0"/>
              <a:t>offline</a:t>
            </a:r>
          </a:p>
          <a:p>
            <a:pPr algn="ctr"/>
            <a:r>
              <a:rPr lang="en-US" sz="1400" dirty="0" smtClean="0"/>
              <a:t>communications</a:t>
            </a:r>
            <a:endParaRPr lang="en-US" sz="1400" dirty="0"/>
          </a:p>
        </p:txBody>
      </p:sp>
      <p:sp>
        <p:nvSpPr>
          <p:cNvPr id="19" name="Rectangle 18"/>
          <p:cNvSpPr/>
          <p:nvPr/>
        </p:nvSpPr>
        <p:spPr>
          <a:xfrm>
            <a:off x="3359086" y="2724699"/>
            <a:ext cx="1813560" cy="1828800"/>
          </a:xfrm>
          <a:prstGeom prst="rect">
            <a:avLst/>
          </a:prstGeom>
          <a:solidFill>
            <a:srgbClr val="3860BA"/>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e</a:t>
            </a:r>
            <a:r>
              <a:rPr lang="en-US" sz="1400" dirty="0" smtClean="0">
                <a:solidFill>
                  <a:schemeClr val="bg1"/>
                </a:solidFill>
              </a:rPr>
              <a:t>ngagement content</a:t>
            </a:r>
            <a:endParaRPr lang="en-US" sz="1200" dirty="0">
              <a:solidFill>
                <a:schemeClr val="bg1"/>
              </a:solidFill>
            </a:endParaRPr>
          </a:p>
        </p:txBody>
      </p:sp>
      <p:sp>
        <p:nvSpPr>
          <p:cNvPr id="20" name="Rectangle 19"/>
          <p:cNvSpPr/>
          <p:nvPr/>
        </p:nvSpPr>
        <p:spPr>
          <a:xfrm>
            <a:off x="1912620" y="3044739"/>
            <a:ext cx="1447800" cy="1524000"/>
          </a:xfrm>
          <a:prstGeom prst="rect">
            <a:avLst/>
          </a:prstGeom>
          <a:solidFill>
            <a:srgbClr val="3860BA"/>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smtClean="0">
                <a:solidFill>
                  <a:schemeClr val="bg1"/>
                </a:solidFill>
              </a:rPr>
              <a:t>brochureware</a:t>
            </a:r>
            <a:endParaRPr lang="en-US" sz="1200" dirty="0">
              <a:solidFill>
                <a:schemeClr val="bg1"/>
              </a:solidFill>
            </a:endParaRPr>
          </a:p>
        </p:txBody>
      </p:sp>
      <p:sp>
        <p:nvSpPr>
          <p:cNvPr id="21" name="Rectangle 20"/>
          <p:cNvSpPr/>
          <p:nvPr/>
        </p:nvSpPr>
        <p:spPr>
          <a:xfrm>
            <a:off x="1914144" y="2724699"/>
            <a:ext cx="1447800" cy="320040"/>
          </a:xfrm>
          <a:prstGeom prst="rect">
            <a:avLst/>
          </a:prstGeom>
          <a:solidFill>
            <a:srgbClr val="3860BA"/>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l</a:t>
            </a:r>
            <a:r>
              <a:rPr lang="en-US" sz="1400" dirty="0" smtClean="0">
                <a:solidFill>
                  <a:schemeClr val="bg1"/>
                </a:solidFill>
              </a:rPr>
              <a:t>anding pages</a:t>
            </a:r>
            <a:endParaRPr lang="en-US" sz="1200" dirty="0">
              <a:solidFill>
                <a:schemeClr val="bg1"/>
              </a:solidFill>
            </a:endParaRPr>
          </a:p>
        </p:txBody>
      </p:sp>
      <p:sp>
        <p:nvSpPr>
          <p:cNvPr id="22" name="Rectangle 21"/>
          <p:cNvSpPr/>
          <p:nvPr/>
        </p:nvSpPr>
        <p:spPr>
          <a:xfrm>
            <a:off x="1912620" y="4553499"/>
            <a:ext cx="5334000" cy="457200"/>
          </a:xfrm>
          <a:prstGeom prst="rect">
            <a:avLst/>
          </a:prstGeom>
          <a:solidFill>
            <a:srgbClr val="3860BA">
              <a:alpha val="20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c</a:t>
            </a:r>
            <a:r>
              <a:rPr lang="en-US" sz="1400" dirty="0" smtClean="0">
                <a:solidFill>
                  <a:schemeClr val="bg1"/>
                </a:solidFill>
              </a:rPr>
              <a:t>onversion mechanisms</a:t>
            </a:r>
            <a:endParaRPr lang="en-US" sz="1200" dirty="0">
              <a:solidFill>
                <a:schemeClr val="bg1"/>
              </a:solidFill>
            </a:endParaRPr>
          </a:p>
        </p:txBody>
      </p:sp>
      <p:sp>
        <p:nvSpPr>
          <p:cNvPr id="23" name="Rectangle 22"/>
          <p:cNvSpPr/>
          <p:nvPr/>
        </p:nvSpPr>
        <p:spPr>
          <a:xfrm>
            <a:off x="1912620" y="5085410"/>
            <a:ext cx="5334000" cy="318552"/>
          </a:xfrm>
          <a:prstGeom prst="rect">
            <a:avLst/>
          </a:prstGeom>
          <a:solidFill>
            <a:srgbClr val="3860BA">
              <a:alpha val="20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c</a:t>
            </a:r>
            <a:r>
              <a:rPr lang="en-US" sz="1400" dirty="0" smtClean="0">
                <a:solidFill>
                  <a:schemeClr val="bg1"/>
                </a:solidFill>
              </a:rPr>
              <a:t>ustomer relationship management</a:t>
            </a:r>
            <a:endParaRPr lang="en-US" sz="1200" dirty="0">
              <a:solidFill>
                <a:schemeClr val="bg1"/>
              </a:solidFill>
            </a:endParaRPr>
          </a:p>
        </p:txBody>
      </p:sp>
      <p:sp>
        <p:nvSpPr>
          <p:cNvPr id="24" name="Rectangle 23"/>
          <p:cNvSpPr/>
          <p:nvPr/>
        </p:nvSpPr>
        <p:spPr>
          <a:xfrm>
            <a:off x="5379053" y="2724699"/>
            <a:ext cx="1867567" cy="914400"/>
          </a:xfrm>
          <a:prstGeom prst="rect">
            <a:avLst/>
          </a:prstGeom>
          <a:solidFill>
            <a:srgbClr val="3860BA"/>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solidFill>
              </a:rPr>
              <a:t>social content</a:t>
            </a:r>
            <a:endParaRPr lang="en-US" sz="1200" dirty="0">
              <a:solidFill>
                <a:schemeClr val="bg1"/>
              </a:solidFill>
            </a:endParaRPr>
          </a:p>
        </p:txBody>
      </p:sp>
      <p:sp>
        <p:nvSpPr>
          <p:cNvPr id="25" name="TextBox 24"/>
          <p:cNvSpPr txBox="1"/>
          <p:nvPr/>
        </p:nvSpPr>
        <p:spPr>
          <a:xfrm>
            <a:off x="2949215" y="2438400"/>
            <a:ext cx="792205" cy="307777"/>
          </a:xfrm>
          <a:prstGeom prst="rect">
            <a:avLst/>
          </a:prstGeom>
          <a:noFill/>
        </p:spPr>
        <p:txBody>
          <a:bodyPr wrap="none" rtlCol="0">
            <a:spAutoFit/>
          </a:bodyPr>
          <a:lstStyle/>
          <a:p>
            <a:r>
              <a:rPr lang="en-US" sz="1400" dirty="0" smtClean="0"/>
              <a:t>website</a:t>
            </a:r>
            <a:endParaRPr lang="en-US" sz="1400" dirty="0"/>
          </a:p>
        </p:txBody>
      </p:sp>
      <p:sp>
        <p:nvSpPr>
          <p:cNvPr id="26" name="TextBox 25"/>
          <p:cNvSpPr txBox="1"/>
          <p:nvPr/>
        </p:nvSpPr>
        <p:spPr>
          <a:xfrm>
            <a:off x="5722770" y="2438400"/>
            <a:ext cx="1180131" cy="307777"/>
          </a:xfrm>
          <a:prstGeom prst="rect">
            <a:avLst/>
          </a:prstGeom>
          <a:noFill/>
        </p:spPr>
        <p:txBody>
          <a:bodyPr wrap="none" rtlCol="0">
            <a:spAutoFit/>
          </a:bodyPr>
          <a:lstStyle/>
          <a:p>
            <a:r>
              <a:rPr lang="en-US" sz="1400" dirty="0"/>
              <a:t>s</a:t>
            </a:r>
            <a:r>
              <a:rPr lang="en-US" sz="1400" dirty="0" smtClean="0"/>
              <a:t>ocial media</a:t>
            </a:r>
            <a:endParaRPr lang="en-US" sz="1400" dirty="0"/>
          </a:p>
        </p:txBody>
      </p:sp>
      <p:sp>
        <p:nvSpPr>
          <p:cNvPr id="27" name="TextBox 26"/>
          <p:cNvSpPr txBox="1"/>
          <p:nvPr/>
        </p:nvSpPr>
        <p:spPr>
          <a:xfrm>
            <a:off x="1066800" y="1158240"/>
            <a:ext cx="2873110" cy="307777"/>
          </a:xfrm>
          <a:prstGeom prst="rect">
            <a:avLst/>
          </a:prstGeom>
          <a:noFill/>
        </p:spPr>
        <p:txBody>
          <a:bodyPr wrap="square" rtlCol="0">
            <a:spAutoFit/>
          </a:bodyPr>
          <a:lstStyle/>
          <a:p>
            <a:pPr algn="ctr"/>
            <a:r>
              <a:rPr lang="en-US" sz="1400" dirty="0"/>
              <a:t>o</a:t>
            </a:r>
            <a:r>
              <a:rPr lang="en-US" sz="1400" dirty="0" smtClean="0"/>
              <a:t>nline corporate communications</a:t>
            </a:r>
            <a:endParaRPr lang="en-US" sz="1400" dirty="0"/>
          </a:p>
        </p:txBody>
      </p:sp>
      <p:sp>
        <p:nvSpPr>
          <p:cNvPr id="28" name="Rectangle 27"/>
          <p:cNvSpPr/>
          <p:nvPr/>
        </p:nvSpPr>
        <p:spPr>
          <a:xfrm>
            <a:off x="5379051" y="3620882"/>
            <a:ext cx="1867567" cy="914400"/>
          </a:xfrm>
          <a:prstGeom prst="rect">
            <a:avLst/>
          </a:prstGeom>
          <a:solidFill>
            <a:srgbClr val="3860BA"/>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u</a:t>
            </a:r>
            <a:r>
              <a:rPr lang="en-US" sz="1400" dirty="0" smtClean="0">
                <a:solidFill>
                  <a:schemeClr val="bg1"/>
                </a:solidFill>
              </a:rPr>
              <a:t>ser engagement</a:t>
            </a:r>
            <a:endParaRPr lang="en-US" sz="1200" dirty="0">
              <a:solidFill>
                <a:schemeClr val="bg1"/>
              </a:solidFill>
            </a:endParaRPr>
          </a:p>
        </p:txBody>
      </p:sp>
      <p:sp>
        <p:nvSpPr>
          <p:cNvPr id="29" name="TextBox 4"/>
          <p:cNvSpPr txBox="1">
            <a:spLocks noChangeArrowheads="1"/>
          </p:cNvSpPr>
          <p:nvPr/>
        </p:nvSpPr>
        <p:spPr bwMode="auto">
          <a:xfrm>
            <a:off x="228600" y="228600"/>
            <a:ext cx="8229600" cy="461665"/>
          </a:xfrm>
          <a:prstGeom prst="rect">
            <a:avLst/>
          </a:prstGeom>
          <a:noFill/>
          <a:ln w="9525">
            <a:noFill/>
            <a:miter lim="800000"/>
            <a:headEnd/>
            <a:tailEnd/>
          </a:ln>
        </p:spPr>
        <p:txBody>
          <a:bodyPr>
            <a:spAutoFit/>
          </a:bodyPr>
          <a:lstStyle/>
          <a:p>
            <a:r>
              <a:rPr lang="en-US" sz="2400" dirty="0" smtClean="0">
                <a:solidFill>
                  <a:srgbClr val="0069AA"/>
                </a:solidFill>
                <a:latin typeface="Tahoma" pitchFamily="34" charset="0"/>
                <a:cs typeface="Tahoma" pitchFamily="34" charset="0"/>
              </a:rPr>
              <a:t>Engagement</a:t>
            </a:r>
            <a:endParaRPr lang="en-US" sz="2400" dirty="0">
              <a:solidFill>
                <a:srgbClr val="0069AA"/>
              </a:solidFill>
              <a:latin typeface="Tahoma" pitchFamily="34" charset="0"/>
              <a:cs typeface="Tahoma" pitchFamily="34" charset="0"/>
            </a:endParaRPr>
          </a:p>
        </p:txBody>
      </p:sp>
      <p:grpSp>
        <p:nvGrpSpPr>
          <p:cNvPr id="30" name="Group 29"/>
          <p:cNvGrpSpPr/>
          <p:nvPr/>
        </p:nvGrpSpPr>
        <p:grpSpPr>
          <a:xfrm>
            <a:off x="228600" y="838200"/>
            <a:ext cx="8686800" cy="152400"/>
            <a:chOff x="228600" y="838200"/>
            <a:chExt cx="8686800" cy="152400"/>
          </a:xfrm>
        </p:grpSpPr>
        <p:sp>
          <p:nvSpPr>
            <p:cNvPr id="31" name="Rectangle 30"/>
            <p:cNvSpPr/>
            <p:nvPr/>
          </p:nvSpPr>
          <p:spPr>
            <a:xfrm>
              <a:off x="2362200" y="838200"/>
              <a:ext cx="6553200" cy="152400"/>
            </a:xfrm>
            <a:prstGeom prst="rect">
              <a:avLst/>
            </a:prstGeom>
            <a:solidFill>
              <a:srgbClr val="0069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Rectangle 31"/>
            <p:cNvSpPr/>
            <p:nvPr/>
          </p:nvSpPr>
          <p:spPr>
            <a:xfrm>
              <a:off x="228600" y="838200"/>
              <a:ext cx="2057400" cy="152400"/>
            </a:xfrm>
            <a:prstGeom prst="rect">
              <a:avLst/>
            </a:prstGeom>
            <a:solidFill>
              <a:srgbClr val="82C5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Tree>
    <p:extLst>
      <p:ext uri="{BB962C8B-B14F-4D97-AF65-F5344CB8AC3E}">
        <p14:creationId xmlns:p14="http://schemas.microsoft.com/office/powerpoint/2010/main" val="7905623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362200" y="838200"/>
            <a:ext cx="6553200" cy="152400"/>
          </a:xfrm>
          <a:prstGeom prst="rect">
            <a:avLst/>
          </a:prstGeom>
          <a:solidFill>
            <a:srgbClr val="0069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228600" y="838200"/>
            <a:ext cx="2057400" cy="152400"/>
          </a:xfrm>
          <a:prstGeom prst="rect">
            <a:avLst/>
          </a:prstGeom>
          <a:solidFill>
            <a:srgbClr val="82C5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TextBox 4"/>
          <p:cNvSpPr txBox="1">
            <a:spLocks noChangeArrowheads="1"/>
          </p:cNvSpPr>
          <p:nvPr/>
        </p:nvSpPr>
        <p:spPr bwMode="auto">
          <a:xfrm>
            <a:off x="228600" y="228600"/>
            <a:ext cx="8229600" cy="461665"/>
          </a:xfrm>
          <a:prstGeom prst="rect">
            <a:avLst/>
          </a:prstGeom>
          <a:noFill/>
          <a:ln w="9525">
            <a:noFill/>
            <a:miter lim="800000"/>
            <a:headEnd/>
            <a:tailEnd/>
          </a:ln>
        </p:spPr>
        <p:txBody>
          <a:bodyPr>
            <a:spAutoFit/>
          </a:bodyPr>
          <a:lstStyle/>
          <a:p>
            <a:r>
              <a:rPr lang="en-US" sz="2400" dirty="0" smtClean="0">
                <a:solidFill>
                  <a:srgbClr val="0069AA"/>
                </a:solidFill>
                <a:latin typeface="Tahoma" pitchFamily="34" charset="0"/>
                <a:cs typeface="Tahoma" pitchFamily="34" charset="0"/>
              </a:rPr>
              <a:t>Why </a:t>
            </a:r>
            <a:r>
              <a:rPr lang="en-US" sz="2400" dirty="0" smtClean="0">
                <a:solidFill>
                  <a:srgbClr val="0069AA"/>
                </a:solidFill>
                <a:latin typeface="Tahoma" pitchFamily="34" charset="0"/>
                <a:cs typeface="Tahoma" pitchFamily="34" charset="0"/>
              </a:rPr>
              <a:t>social</a:t>
            </a:r>
            <a:endParaRPr lang="en-US" sz="2400" dirty="0">
              <a:solidFill>
                <a:srgbClr val="0069AA"/>
              </a:solidFill>
              <a:latin typeface="Tahoma" pitchFamily="34" charset="0"/>
              <a:cs typeface="Tahoma" pitchFamily="34" charset="0"/>
            </a:endParaRPr>
          </a:p>
        </p:txBody>
      </p:sp>
      <p:sp>
        <p:nvSpPr>
          <p:cNvPr id="2" name="TextBox 1"/>
          <p:cNvSpPr txBox="1"/>
          <p:nvPr/>
        </p:nvSpPr>
        <p:spPr>
          <a:xfrm>
            <a:off x="2362200" y="2209800"/>
            <a:ext cx="6096000" cy="3416320"/>
          </a:xfrm>
          <a:prstGeom prst="rect">
            <a:avLst/>
          </a:prstGeom>
          <a:noFill/>
        </p:spPr>
        <p:txBody>
          <a:bodyPr wrap="square" rtlCol="0">
            <a:spAutoFit/>
          </a:bodyPr>
          <a:lstStyle/>
          <a:p>
            <a:pPr marL="342900" indent="-342900">
              <a:buFont typeface="Arial" charset="0"/>
              <a:buChar char="•"/>
            </a:pPr>
            <a:r>
              <a:rPr lang="en-US" sz="2400" dirty="0" smtClean="0"/>
              <a:t>Most effective way to create awareness (latent need</a:t>
            </a:r>
            <a:r>
              <a:rPr lang="en-US" sz="2400" dirty="0" smtClean="0"/>
              <a:t>)</a:t>
            </a:r>
          </a:p>
          <a:p>
            <a:pPr marL="800100" lvl="1" indent="-342900">
              <a:buFont typeface="Arial" charset="0"/>
              <a:buChar char="•"/>
            </a:pPr>
            <a:r>
              <a:rPr lang="en-US" sz="2400" dirty="0" smtClean="0"/>
              <a:t>Viral</a:t>
            </a:r>
            <a:endParaRPr lang="en-US" sz="2400" dirty="0" smtClean="0"/>
          </a:p>
          <a:p>
            <a:pPr marL="342900" indent="-342900">
              <a:buFont typeface="Arial" charset="0"/>
              <a:buChar char="•"/>
            </a:pPr>
            <a:r>
              <a:rPr lang="en-US" sz="2400" dirty="0" smtClean="0"/>
              <a:t>Content &amp; human connections</a:t>
            </a:r>
            <a:endParaRPr lang="en-US" sz="2400" dirty="0" smtClean="0"/>
          </a:p>
          <a:p>
            <a:pPr marL="342900" indent="-342900">
              <a:buFont typeface="Arial" charset="0"/>
              <a:buChar char="•"/>
            </a:pPr>
            <a:r>
              <a:rPr lang="en-US" sz="2400" dirty="0" smtClean="0"/>
              <a:t>People trust people</a:t>
            </a:r>
          </a:p>
          <a:p>
            <a:pPr marL="342900" indent="-342900">
              <a:buFont typeface="Arial" charset="0"/>
              <a:buChar char="•"/>
            </a:pPr>
            <a:r>
              <a:rPr lang="en-US" sz="2400" dirty="0" smtClean="0"/>
              <a:t>Enables </a:t>
            </a:r>
            <a:r>
              <a:rPr lang="en-US" sz="2400" dirty="0" smtClean="0"/>
              <a:t>champions</a:t>
            </a:r>
          </a:p>
          <a:p>
            <a:pPr marL="342900" indent="-342900">
              <a:buFont typeface="Arial" charset="0"/>
              <a:buChar char="•"/>
            </a:pPr>
            <a:r>
              <a:rPr lang="en-US" sz="2400" dirty="0" smtClean="0"/>
              <a:t>Keep pulse on:  </a:t>
            </a:r>
          </a:p>
          <a:p>
            <a:pPr marL="800100" lvl="1" indent="-342900">
              <a:buFont typeface="Arial" charset="0"/>
              <a:buChar char="•"/>
            </a:pPr>
            <a:r>
              <a:rPr lang="en-US" sz="2400" dirty="0" smtClean="0"/>
              <a:t>Audience</a:t>
            </a:r>
          </a:p>
          <a:p>
            <a:pPr marL="800100" lvl="1" indent="-342900">
              <a:buFont typeface="Arial" charset="0"/>
              <a:buChar char="•"/>
            </a:pPr>
            <a:r>
              <a:rPr lang="en-US" sz="2400" dirty="0" smtClean="0"/>
              <a:t>State of art</a:t>
            </a:r>
          </a:p>
        </p:txBody>
      </p:sp>
      <p:sp>
        <p:nvSpPr>
          <p:cNvPr id="3" name="TextBox 2"/>
          <p:cNvSpPr txBox="1"/>
          <p:nvPr/>
        </p:nvSpPr>
        <p:spPr>
          <a:xfrm>
            <a:off x="228600" y="3124200"/>
            <a:ext cx="2035323" cy="1200329"/>
          </a:xfrm>
          <a:prstGeom prst="rect">
            <a:avLst/>
          </a:prstGeom>
          <a:noFill/>
        </p:spPr>
        <p:txBody>
          <a:bodyPr wrap="square" rtlCol="0">
            <a:spAutoFit/>
          </a:bodyPr>
          <a:lstStyle/>
          <a:p>
            <a:pPr algn="ctr"/>
            <a:r>
              <a:rPr lang="en-US" dirty="0" smtClean="0"/>
              <a:t>Facebook has 800 million users. 50% log on per day.</a:t>
            </a:r>
            <a:endParaRPr lang="en-US" dirty="0"/>
          </a:p>
        </p:txBody>
      </p:sp>
    </p:spTree>
    <p:extLst>
      <p:ext uri="{BB962C8B-B14F-4D97-AF65-F5344CB8AC3E}">
        <p14:creationId xmlns:p14="http://schemas.microsoft.com/office/powerpoint/2010/main" val="18544999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left)">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left)">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wipe(left)">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wipe(left)">
                                      <p:cBhvr>
                                        <p:cTn id="25" dur="500"/>
                                        <p:tgtEl>
                                          <p:spTgt spid="2">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wipe(left)">
                                      <p:cBhvr>
                                        <p:cTn id="30" dur="500"/>
                                        <p:tgtEl>
                                          <p:spTgt spid="2">
                                            <p:txEl>
                                              <p:pRg st="5" end="5"/>
                                            </p:txEl>
                                          </p:spTgt>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animEffect transition="in" filter="wipe(left)">
                                      <p:cBhvr>
                                        <p:cTn id="33" dur="500"/>
                                        <p:tgtEl>
                                          <p:spTgt spid="2">
                                            <p:txEl>
                                              <p:pRg st="6" end="6"/>
                                            </p:txEl>
                                          </p:spTgt>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
                                            <p:txEl>
                                              <p:pRg st="7" end="7"/>
                                            </p:txEl>
                                          </p:spTgt>
                                        </p:tgtEl>
                                        <p:attrNameLst>
                                          <p:attrName>style.visibility</p:attrName>
                                        </p:attrNameLst>
                                      </p:cBhvr>
                                      <p:to>
                                        <p:strVal val="visible"/>
                                      </p:to>
                                    </p:set>
                                    <p:animEffect transition="in" filter="wipe(left)">
                                      <p:cBhvr>
                                        <p:cTn id="36"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362200" y="838200"/>
            <a:ext cx="6553200" cy="152400"/>
          </a:xfrm>
          <a:prstGeom prst="rect">
            <a:avLst/>
          </a:prstGeom>
          <a:solidFill>
            <a:srgbClr val="0069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228600" y="838200"/>
            <a:ext cx="2057400" cy="152400"/>
          </a:xfrm>
          <a:prstGeom prst="rect">
            <a:avLst/>
          </a:prstGeom>
          <a:solidFill>
            <a:srgbClr val="82C5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TextBox 4"/>
          <p:cNvSpPr txBox="1">
            <a:spLocks noChangeArrowheads="1"/>
          </p:cNvSpPr>
          <p:nvPr/>
        </p:nvSpPr>
        <p:spPr bwMode="auto">
          <a:xfrm>
            <a:off x="228600" y="228600"/>
            <a:ext cx="8229600" cy="461665"/>
          </a:xfrm>
          <a:prstGeom prst="rect">
            <a:avLst/>
          </a:prstGeom>
          <a:noFill/>
          <a:ln w="9525">
            <a:noFill/>
            <a:miter lim="800000"/>
            <a:headEnd/>
            <a:tailEnd/>
          </a:ln>
        </p:spPr>
        <p:txBody>
          <a:bodyPr>
            <a:spAutoFit/>
          </a:bodyPr>
          <a:lstStyle/>
          <a:p>
            <a:r>
              <a:rPr lang="en-US" sz="2400" dirty="0" smtClean="0">
                <a:solidFill>
                  <a:srgbClr val="0069AA"/>
                </a:solidFill>
                <a:latin typeface="Tahoma" pitchFamily="34" charset="0"/>
                <a:cs typeface="Tahoma" pitchFamily="34" charset="0"/>
              </a:rPr>
              <a:t>Why social + </a:t>
            </a:r>
            <a:r>
              <a:rPr lang="en-US" sz="2400" dirty="0" err="1" smtClean="0">
                <a:solidFill>
                  <a:srgbClr val="0069AA"/>
                </a:solidFill>
                <a:latin typeface="Tahoma" pitchFamily="34" charset="0"/>
                <a:cs typeface="Tahoma" pitchFamily="34" charset="0"/>
              </a:rPr>
              <a:t>seo</a:t>
            </a:r>
            <a:endParaRPr lang="en-US" sz="2400" dirty="0">
              <a:solidFill>
                <a:srgbClr val="0069AA"/>
              </a:solidFill>
              <a:latin typeface="Tahoma" pitchFamily="34" charset="0"/>
              <a:cs typeface="Tahoma" pitchFamily="34" charset="0"/>
            </a:endParaRPr>
          </a:p>
        </p:txBody>
      </p:sp>
      <p:sp>
        <p:nvSpPr>
          <p:cNvPr id="2" name="TextBox 1"/>
          <p:cNvSpPr txBox="1"/>
          <p:nvPr/>
        </p:nvSpPr>
        <p:spPr>
          <a:xfrm>
            <a:off x="2362200" y="2754868"/>
            <a:ext cx="6096000" cy="1200329"/>
          </a:xfrm>
          <a:prstGeom prst="rect">
            <a:avLst/>
          </a:prstGeom>
          <a:noFill/>
        </p:spPr>
        <p:txBody>
          <a:bodyPr wrap="square" rtlCol="0">
            <a:spAutoFit/>
          </a:bodyPr>
          <a:lstStyle/>
          <a:p>
            <a:pPr marL="342900" indent="-342900">
              <a:buFont typeface="Arial" charset="0"/>
              <a:buChar char="•"/>
            </a:pPr>
            <a:r>
              <a:rPr lang="en-US" sz="2400" dirty="0" smtClean="0"/>
              <a:t>Builds high quality backlinks</a:t>
            </a:r>
          </a:p>
          <a:p>
            <a:pPr marL="342900" indent="-342900">
              <a:buFont typeface="Arial" charset="0"/>
              <a:buChar char="•"/>
            </a:pPr>
            <a:r>
              <a:rPr lang="en-US" sz="2400" dirty="0" smtClean="0"/>
              <a:t>Social </a:t>
            </a:r>
            <a:r>
              <a:rPr lang="en-US" sz="2400" dirty="0"/>
              <a:t>boosts </a:t>
            </a:r>
            <a:r>
              <a:rPr lang="en-US" sz="2400" dirty="0" smtClean="0"/>
              <a:t>search</a:t>
            </a:r>
          </a:p>
          <a:p>
            <a:pPr marL="342900" indent="-342900">
              <a:buFont typeface="Arial" charset="0"/>
              <a:buChar char="•"/>
            </a:pPr>
            <a:r>
              <a:rPr lang="en-US" sz="2400" dirty="0" smtClean="0"/>
              <a:t>Searchers </a:t>
            </a:r>
            <a:r>
              <a:rPr lang="en-US" sz="2400" dirty="0" smtClean="0"/>
              <a:t>are </a:t>
            </a:r>
            <a:r>
              <a:rPr lang="en-US" sz="2400" dirty="0" smtClean="0"/>
              <a:t>researchers</a:t>
            </a:r>
            <a:endParaRPr lang="en-US" sz="2400" dirty="0" smtClean="0"/>
          </a:p>
        </p:txBody>
      </p:sp>
    </p:spTree>
    <p:extLst>
      <p:ext uri="{BB962C8B-B14F-4D97-AF65-F5344CB8AC3E}">
        <p14:creationId xmlns:p14="http://schemas.microsoft.com/office/powerpoint/2010/main" val="13939837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289" t="7716" r="163"/>
          <a:stretch/>
        </p:blipFill>
        <p:spPr bwMode="auto">
          <a:xfrm>
            <a:off x="228600" y="990600"/>
            <a:ext cx="8686800" cy="5638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 name="Group 18"/>
          <p:cNvGrpSpPr/>
          <p:nvPr/>
        </p:nvGrpSpPr>
        <p:grpSpPr>
          <a:xfrm>
            <a:off x="2286000" y="701537"/>
            <a:ext cx="6629400" cy="6004063"/>
            <a:chOff x="2286000" y="701537"/>
            <a:chExt cx="6629400" cy="6004063"/>
          </a:xfrm>
        </p:grpSpPr>
        <p:sp>
          <p:nvSpPr>
            <p:cNvPr id="8" name="Rectangle 7"/>
            <p:cNvSpPr/>
            <p:nvPr/>
          </p:nvSpPr>
          <p:spPr>
            <a:xfrm>
              <a:off x="2362200" y="990600"/>
              <a:ext cx="6553200" cy="5638800"/>
            </a:xfrm>
            <a:prstGeom prst="rect">
              <a:avLst/>
            </a:prstGeom>
            <a:solidFill>
              <a:srgbClr val="0069AA">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p:nvPr/>
          </p:nvSpPr>
          <p:spPr>
            <a:xfrm>
              <a:off x="2286000" y="701537"/>
              <a:ext cx="76200" cy="6004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2"/>
          <p:cNvSpPr/>
          <p:nvPr/>
        </p:nvSpPr>
        <p:spPr>
          <a:xfrm>
            <a:off x="2362200" y="838200"/>
            <a:ext cx="6553200" cy="152400"/>
          </a:xfrm>
          <a:prstGeom prst="rect">
            <a:avLst/>
          </a:prstGeom>
          <a:solidFill>
            <a:srgbClr val="0069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Rectangle 3"/>
          <p:cNvSpPr/>
          <p:nvPr/>
        </p:nvSpPr>
        <p:spPr>
          <a:xfrm>
            <a:off x="228600" y="838200"/>
            <a:ext cx="2057400" cy="152400"/>
          </a:xfrm>
          <a:prstGeom prst="rect">
            <a:avLst/>
          </a:prstGeom>
          <a:solidFill>
            <a:srgbClr val="82C5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100" name="TextBox 4"/>
          <p:cNvSpPr txBox="1">
            <a:spLocks noChangeArrowheads="1"/>
          </p:cNvSpPr>
          <p:nvPr/>
        </p:nvSpPr>
        <p:spPr bwMode="auto">
          <a:xfrm>
            <a:off x="228600" y="228600"/>
            <a:ext cx="8229600" cy="461665"/>
          </a:xfrm>
          <a:prstGeom prst="rect">
            <a:avLst/>
          </a:prstGeom>
          <a:noFill/>
          <a:ln w="9525">
            <a:noFill/>
            <a:miter lim="800000"/>
            <a:headEnd/>
            <a:tailEnd/>
          </a:ln>
        </p:spPr>
        <p:txBody>
          <a:bodyPr>
            <a:spAutoFit/>
          </a:bodyPr>
          <a:lstStyle/>
          <a:p>
            <a:r>
              <a:rPr lang="en-US" sz="2400" dirty="0" smtClean="0">
                <a:solidFill>
                  <a:srgbClr val="0069AA"/>
                </a:solidFill>
                <a:latin typeface="Tahoma" pitchFamily="34" charset="0"/>
                <a:cs typeface="Tahoma" pitchFamily="34" charset="0"/>
              </a:rPr>
              <a:t>promote</a:t>
            </a:r>
            <a:endParaRPr lang="en-US" sz="2400" dirty="0">
              <a:solidFill>
                <a:srgbClr val="0069AA"/>
              </a:solidFill>
              <a:latin typeface="Tahoma" pitchFamily="34" charset="0"/>
              <a:cs typeface="Tahoma" pitchFamily="34" charset="0"/>
            </a:endParaRPr>
          </a:p>
        </p:txBody>
      </p:sp>
      <p:grpSp>
        <p:nvGrpSpPr>
          <p:cNvPr id="18" name="Group 17"/>
          <p:cNvGrpSpPr/>
          <p:nvPr/>
        </p:nvGrpSpPr>
        <p:grpSpPr>
          <a:xfrm>
            <a:off x="4071704" y="1371600"/>
            <a:ext cx="3134191" cy="1490133"/>
            <a:chOff x="4071704" y="1371600"/>
            <a:chExt cx="3134191" cy="1490133"/>
          </a:xfrm>
        </p:grpSpPr>
        <p:sp>
          <p:nvSpPr>
            <p:cNvPr id="7" name="Freeform 6"/>
            <p:cNvSpPr/>
            <p:nvPr/>
          </p:nvSpPr>
          <p:spPr>
            <a:xfrm>
              <a:off x="4546600" y="1371600"/>
              <a:ext cx="2108200" cy="1490133"/>
            </a:xfrm>
            <a:custGeom>
              <a:avLst/>
              <a:gdLst>
                <a:gd name="connsiteX0" fmla="*/ 0 w 2108200"/>
                <a:gd name="connsiteY0" fmla="*/ 1490133 h 1490133"/>
                <a:gd name="connsiteX1" fmla="*/ 1054100 w 2108200"/>
                <a:gd name="connsiteY1" fmla="*/ 0 h 1490133"/>
                <a:gd name="connsiteX2" fmla="*/ 1054100 w 2108200"/>
                <a:gd name="connsiteY2" fmla="*/ 0 h 1490133"/>
                <a:gd name="connsiteX3" fmla="*/ 2108200 w 2108200"/>
                <a:gd name="connsiteY3" fmla="*/ 1490133 h 1490133"/>
                <a:gd name="connsiteX4" fmla="*/ 0 w 2108200"/>
                <a:gd name="connsiteY4" fmla="*/ 1490133 h 1490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200" h="1490133">
                  <a:moveTo>
                    <a:pt x="0" y="1490133"/>
                  </a:moveTo>
                  <a:lnTo>
                    <a:pt x="1054100" y="0"/>
                  </a:lnTo>
                  <a:lnTo>
                    <a:pt x="1054100" y="0"/>
                  </a:lnTo>
                  <a:lnTo>
                    <a:pt x="2108200" y="1490133"/>
                  </a:lnTo>
                  <a:lnTo>
                    <a:pt x="0" y="1490133"/>
                  </a:lnTo>
                  <a:close/>
                </a:path>
              </a:pathLst>
            </a:custGeom>
            <a:ln w="38100">
              <a:solidFill>
                <a:schemeClr val="bg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dirty="0">
                <a:solidFill>
                  <a:schemeClr val="bg1"/>
                </a:solidFill>
              </a:endParaRPr>
            </a:p>
          </p:txBody>
        </p:sp>
        <p:sp>
          <p:nvSpPr>
            <p:cNvPr id="5" name="TextBox 4"/>
            <p:cNvSpPr txBox="1"/>
            <p:nvPr/>
          </p:nvSpPr>
          <p:spPr>
            <a:xfrm>
              <a:off x="4071704" y="1564213"/>
              <a:ext cx="3134191" cy="1015663"/>
            </a:xfrm>
            <a:prstGeom prst="rect">
              <a:avLst/>
            </a:prstGeom>
            <a:noFill/>
          </p:spPr>
          <p:txBody>
            <a:bodyPr wrap="none" rtlCol="0">
              <a:spAutoFit/>
            </a:bodyPr>
            <a:lstStyle/>
            <a:p>
              <a:pPr algn="ctr"/>
              <a:r>
                <a:rPr lang="en-US" sz="3600" dirty="0">
                  <a:solidFill>
                    <a:schemeClr val="bg1"/>
                  </a:solidFill>
                </a:rPr>
                <a:t>r</a:t>
              </a:r>
              <a:r>
                <a:rPr lang="en-US" sz="3600" dirty="0" smtClean="0">
                  <a:solidFill>
                    <a:schemeClr val="bg1"/>
                  </a:solidFill>
                </a:rPr>
                <a:t>ecommended</a:t>
              </a:r>
            </a:p>
            <a:p>
              <a:pPr algn="ctr"/>
              <a:r>
                <a:rPr lang="en-US" sz="2400" dirty="0" smtClean="0">
                  <a:solidFill>
                    <a:schemeClr val="bg1"/>
                  </a:solidFill>
                </a:rPr>
                <a:t>champions</a:t>
              </a:r>
              <a:endParaRPr lang="en-US" sz="2400" dirty="0">
                <a:solidFill>
                  <a:schemeClr val="bg1"/>
                </a:solidFill>
              </a:endParaRPr>
            </a:p>
          </p:txBody>
        </p:sp>
      </p:grpSp>
      <p:grpSp>
        <p:nvGrpSpPr>
          <p:cNvPr id="17" name="Group 16"/>
          <p:cNvGrpSpPr/>
          <p:nvPr/>
        </p:nvGrpSpPr>
        <p:grpSpPr>
          <a:xfrm>
            <a:off x="3492500" y="2861733"/>
            <a:ext cx="4216400" cy="1490133"/>
            <a:chOff x="3492500" y="2861733"/>
            <a:chExt cx="4216400" cy="1490133"/>
          </a:xfrm>
        </p:grpSpPr>
        <p:sp>
          <p:nvSpPr>
            <p:cNvPr id="14" name="Freeform 13"/>
            <p:cNvSpPr/>
            <p:nvPr/>
          </p:nvSpPr>
          <p:spPr>
            <a:xfrm>
              <a:off x="3492500" y="2861733"/>
              <a:ext cx="4216400" cy="1490133"/>
            </a:xfrm>
            <a:custGeom>
              <a:avLst/>
              <a:gdLst>
                <a:gd name="connsiteX0" fmla="*/ 0 w 4216400"/>
                <a:gd name="connsiteY0" fmla="*/ 1490133 h 1490133"/>
                <a:gd name="connsiteX1" fmla="*/ 1054105 w 4216400"/>
                <a:gd name="connsiteY1" fmla="*/ 0 h 1490133"/>
                <a:gd name="connsiteX2" fmla="*/ 3162295 w 4216400"/>
                <a:gd name="connsiteY2" fmla="*/ 0 h 1490133"/>
                <a:gd name="connsiteX3" fmla="*/ 4216400 w 4216400"/>
                <a:gd name="connsiteY3" fmla="*/ 1490133 h 1490133"/>
                <a:gd name="connsiteX4" fmla="*/ 0 w 4216400"/>
                <a:gd name="connsiteY4" fmla="*/ 1490133 h 1490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6400" h="1490133">
                  <a:moveTo>
                    <a:pt x="0" y="1490133"/>
                  </a:moveTo>
                  <a:lnTo>
                    <a:pt x="1054105" y="0"/>
                  </a:lnTo>
                  <a:lnTo>
                    <a:pt x="3162295" y="0"/>
                  </a:lnTo>
                  <a:lnTo>
                    <a:pt x="4216400" y="1490133"/>
                  </a:lnTo>
                  <a:lnTo>
                    <a:pt x="0" y="1490133"/>
                  </a:lnTo>
                  <a:close/>
                </a:path>
              </a:pathLst>
            </a:custGeom>
            <a:ln w="38100">
              <a:solidFill>
                <a:schemeClr val="bg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20419" tIns="82550" rIns="820421" bIns="82550" numCol="1" spcCol="1270" anchor="ctr" anchorCtr="0">
              <a:noAutofit/>
            </a:bodyPr>
            <a:lstStyle/>
            <a:p>
              <a:pPr lvl="0" algn="ctr" defTabSz="2889250">
                <a:lnSpc>
                  <a:spcPct val="90000"/>
                </a:lnSpc>
                <a:spcBef>
                  <a:spcPct val="0"/>
                </a:spcBef>
                <a:spcAft>
                  <a:spcPct val="35000"/>
                </a:spcAft>
              </a:pPr>
              <a:endParaRPr lang="en-US" sz="6500" kern="1200" dirty="0"/>
            </a:p>
          </p:txBody>
        </p:sp>
        <p:sp>
          <p:nvSpPr>
            <p:cNvPr id="10" name="TextBox 9"/>
            <p:cNvSpPr txBox="1"/>
            <p:nvPr/>
          </p:nvSpPr>
          <p:spPr>
            <a:xfrm>
              <a:off x="4383845" y="3037582"/>
              <a:ext cx="2549095" cy="1015663"/>
            </a:xfrm>
            <a:prstGeom prst="rect">
              <a:avLst/>
            </a:prstGeom>
            <a:noFill/>
          </p:spPr>
          <p:txBody>
            <a:bodyPr wrap="none" rtlCol="0">
              <a:spAutoFit/>
            </a:bodyPr>
            <a:lstStyle/>
            <a:p>
              <a:pPr algn="ctr"/>
              <a:r>
                <a:rPr lang="en-US" sz="3600" dirty="0" smtClean="0">
                  <a:solidFill>
                    <a:schemeClr val="bg1"/>
                  </a:solidFill>
                </a:rPr>
                <a:t>preferred</a:t>
              </a:r>
            </a:p>
            <a:p>
              <a:pPr algn="ctr"/>
              <a:r>
                <a:rPr lang="en-US" sz="2400" dirty="0">
                  <a:solidFill>
                    <a:schemeClr val="bg1"/>
                  </a:solidFill>
                </a:rPr>
                <a:t>l</a:t>
              </a:r>
              <a:r>
                <a:rPr lang="en-US" sz="2400" dirty="0" smtClean="0">
                  <a:solidFill>
                    <a:schemeClr val="bg1"/>
                  </a:solidFill>
                </a:rPr>
                <a:t>oyalty &amp; goodwill</a:t>
              </a:r>
              <a:endParaRPr lang="en-US" sz="2400" dirty="0">
                <a:solidFill>
                  <a:schemeClr val="bg1"/>
                </a:solidFill>
              </a:endParaRPr>
            </a:p>
          </p:txBody>
        </p:sp>
      </p:grpSp>
      <p:grpSp>
        <p:nvGrpSpPr>
          <p:cNvPr id="16" name="Group 15"/>
          <p:cNvGrpSpPr/>
          <p:nvPr/>
        </p:nvGrpSpPr>
        <p:grpSpPr>
          <a:xfrm>
            <a:off x="2438400" y="4343400"/>
            <a:ext cx="6324600" cy="1498600"/>
            <a:chOff x="2438400" y="4343400"/>
            <a:chExt cx="6324600" cy="1498600"/>
          </a:xfrm>
        </p:grpSpPr>
        <p:sp>
          <p:nvSpPr>
            <p:cNvPr id="15" name="Freeform 14"/>
            <p:cNvSpPr/>
            <p:nvPr/>
          </p:nvSpPr>
          <p:spPr>
            <a:xfrm>
              <a:off x="2438400" y="4351866"/>
              <a:ext cx="6324600" cy="1490133"/>
            </a:xfrm>
            <a:custGeom>
              <a:avLst/>
              <a:gdLst>
                <a:gd name="connsiteX0" fmla="*/ 0 w 6324600"/>
                <a:gd name="connsiteY0" fmla="*/ 1490133 h 1490133"/>
                <a:gd name="connsiteX1" fmla="*/ 1054105 w 6324600"/>
                <a:gd name="connsiteY1" fmla="*/ 0 h 1490133"/>
                <a:gd name="connsiteX2" fmla="*/ 5270495 w 6324600"/>
                <a:gd name="connsiteY2" fmla="*/ 0 h 1490133"/>
                <a:gd name="connsiteX3" fmla="*/ 6324600 w 6324600"/>
                <a:gd name="connsiteY3" fmla="*/ 1490133 h 1490133"/>
                <a:gd name="connsiteX4" fmla="*/ 0 w 6324600"/>
                <a:gd name="connsiteY4" fmla="*/ 1490133 h 1490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4600" h="1490133">
                  <a:moveTo>
                    <a:pt x="0" y="1490133"/>
                  </a:moveTo>
                  <a:lnTo>
                    <a:pt x="1054105" y="0"/>
                  </a:lnTo>
                  <a:lnTo>
                    <a:pt x="5270495" y="0"/>
                  </a:lnTo>
                  <a:lnTo>
                    <a:pt x="6324600" y="1490133"/>
                  </a:lnTo>
                  <a:lnTo>
                    <a:pt x="0" y="1490133"/>
                  </a:lnTo>
                  <a:close/>
                </a:path>
              </a:pathLst>
            </a:custGeom>
            <a:ln w="38100">
              <a:solidFill>
                <a:schemeClr val="bg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89354" tIns="82550" rIns="1189356" bIns="82550" numCol="1" spcCol="1270" anchor="ctr" anchorCtr="0">
              <a:noAutofit/>
            </a:bodyPr>
            <a:lstStyle/>
            <a:p>
              <a:pPr lvl="0" algn="ctr" defTabSz="2889250">
                <a:lnSpc>
                  <a:spcPct val="90000"/>
                </a:lnSpc>
                <a:spcBef>
                  <a:spcPct val="0"/>
                </a:spcBef>
                <a:spcAft>
                  <a:spcPct val="35000"/>
                </a:spcAft>
              </a:pPr>
              <a:endParaRPr lang="en-US" sz="6500" kern="1200" dirty="0"/>
            </a:p>
          </p:txBody>
        </p:sp>
        <p:sp>
          <p:nvSpPr>
            <p:cNvPr id="11" name="TextBox 10"/>
            <p:cNvSpPr txBox="1"/>
            <p:nvPr/>
          </p:nvSpPr>
          <p:spPr>
            <a:xfrm>
              <a:off x="3159411" y="4561582"/>
              <a:ext cx="2326279" cy="1015663"/>
            </a:xfrm>
            <a:prstGeom prst="rect">
              <a:avLst/>
            </a:prstGeom>
            <a:noFill/>
          </p:spPr>
          <p:txBody>
            <a:bodyPr wrap="none" rtlCol="0">
              <a:spAutoFit/>
            </a:bodyPr>
            <a:lstStyle/>
            <a:p>
              <a:pPr algn="ctr"/>
              <a:r>
                <a:rPr lang="en-US" sz="3600" dirty="0" smtClean="0">
                  <a:solidFill>
                    <a:schemeClr val="bg1"/>
                  </a:solidFill>
                </a:rPr>
                <a:t>finding</a:t>
              </a:r>
            </a:p>
            <a:p>
              <a:pPr algn="ctr"/>
              <a:r>
                <a:rPr lang="en-US" sz="2400" dirty="0" smtClean="0">
                  <a:solidFill>
                    <a:schemeClr val="bg1"/>
                  </a:solidFill>
                </a:rPr>
                <a:t>Search engines</a:t>
              </a:r>
              <a:endParaRPr lang="en-US" sz="2400" dirty="0">
                <a:solidFill>
                  <a:schemeClr val="bg1"/>
                </a:solidFill>
              </a:endParaRPr>
            </a:p>
          </p:txBody>
        </p:sp>
        <p:sp>
          <p:nvSpPr>
            <p:cNvPr id="12" name="TextBox 11"/>
            <p:cNvSpPr txBox="1"/>
            <p:nvPr/>
          </p:nvSpPr>
          <p:spPr>
            <a:xfrm>
              <a:off x="5638082" y="4546937"/>
              <a:ext cx="2496196" cy="1015663"/>
            </a:xfrm>
            <a:prstGeom prst="rect">
              <a:avLst/>
            </a:prstGeom>
            <a:noFill/>
          </p:spPr>
          <p:txBody>
            <a:bodyPr wrap="none" rtlCol="0">
              <a:spAutoFit/>
            </a:bodyPr>
            <a:lstStyle/>
            <a:p>
              <a:pPr algn="ctr"/>
              <a:r>
                <a:rPr lang="en-US" sz="3600" dirty="0" smtClean="0">
                  <a:solidFill>
                    <a:schemeClr val="bg1"/>
                  </a:solidFill>
                </a:rPr>
                <a:t>awareness</a:t>
              </a:r>
            </a:p>
            <a:p>
              <a:pPr algn="ctr"/>
              <a:r>
                <a:rPr lang="en-US" sz="2400" dirty="0">
                  <a:solidFill>
                    <a:schemeClr val="bg1"/>
                  </a:solidFill>
                </a:rPr>
                <a:t>s</a:t>
              </a:r>
              <a:r>
                <a:rPr lang="en-US" sz="2400" dirty="0" smtClean="0">
                  <a:solidFill>
                    <a:schemeClr val="bg1"/>
                  </a:solidFill>
                </a:rPr>
                <a:t>ocial media</a:t>
              </a:r>
              <a:endParaRPr lang="en-US" sz="2400" dirty="0">
                <a:solidFill>
                  <a:schemeClr val="bg1"/>
                </a:solidFill>
              </a:endParaRPr>
            </a:p>
          </p:txBody>
        </p:sp>
        <p:cxnSp>
          <p:nvCxnSpPr>
            <p:cNvPr id="9" name="Straight Connector 8"/>
            <p:cNvCxnSpPr/>
            <p:nvPr/>
          </p:nvCxnSpPr>
          <p:spPr>
            <a:xfrm flipH="1">
              <a:off x="5600700" y="4343400"/>
              <a:ext cx="18508" cy="14986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724448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down)">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19" descr="logo.png"/>
          <p:cNvPicPr>
            <a:picLocks noChangeAspect="1"/>
          </p:cNvPicPr>
          <p:nvPr/>
        </p:nvPicPr>
        <p:blipFill>
          <a:blip r:embed="rId3"/>
          <a:srcRect/>
          <a:stretch>
            <a:fillRect/>
          </a:stretch>
        </p:blipFill>
        <p:spPr bwMode="auto">
          <a:xfrm>
            <a:off x="7543800" y="6096000"/>
            <a:ext cx="1295400" cy="430213"/>
          </a:xfrm>
          <a:prstGeom prst="rect">
            <a:avLst/>
          </a:prstGeom>
          <a:noFill/>
          <a:ln w="9525">
            <a:noFill/>
            <a:miter lim="800000"/>
            <a:headEnd/>
            <a:tailEnd/>
          </a:ln>
        </p:spPr>
      </p:pic>
      <p:sp>
        <p:nvSpPr>
          <p:cNvPr id="7" name="Rectangle 6"/>
          <p:cNvSpPr/>
          <p:nvPr/>
        </p:nvSpPr>
        <p:spPr>
          <a:xfrm>
            <a:off x="2362200" y="838200"/>
            <a:ext cx="6553200" cy="152400"/>
          </a:xfrm>
          <a:prstGeom prst="rect">
            <a:avLst/>
          </a:prstGeom>
          <a:solidFill>
            <a:srgbClr val="0069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228600" y="838200"/>
            <a:ext cx="2057400" cy="152400"/>
          </a:xfrm>
          <a:prstGeom prst="rect">
            <a:avLst/>
          </a:prstGeom>
          <a:solidFill>
            <a:srgbClr val="82C5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TextBox 4"/>
          <p:cNvSpPr txBox="1">
            <a:spLocks noChangeArrowheads="1"/>
          </p:cNvSpPr>
          <p:nvPr/>
        </p:nvSpPr>
        <p:spPr bwMode="auto">
          <a:xfrm>
            <a:off x="228600" y="228600"/>
            <a:ext cx="8229600" cy="461665"/>
          </a:xfrm>
          <a:prstGeom prst="rect">
            <a:avLst/>
          </a:prstGeom>
          <a:noFill/>
          <a:ln w="9525">
            <a:noFill/>
            <a:miter lim="800000"/>
            <a:headEnd/>
            <a:tailEnd/>
          </a:ln>
        </p:spPr>
        <p:txBody>
          <a:bodyPr>
            <a:spAutoFit/>
          </a:bodyPr>
          <a:lstStyle/>
          <a:p>
            <a:r>
              <a:rPr lang="en-US" sz="2400" dirty="0">
                <a:solidFill>
                  <a:srgbClr val="0069AA"/>
                </a:solidFill>
                <a:latin typeface="Tahoma" pitchFamily="34" charset="0"/>
                <a:cs typeface="Tahoma" pitchFamily="34" charset="0"/>
              </a:rPr>
              <a:t>y</a:t>
            </a:r>
            <a:r>
              <a:rPr lang="en-US" sz="2400" dirty="0" smtClean="0">
                <a:solidFill>
                  <a:srgbClr val="0069AA"/>
                </a:solidFill>
                <a:latin typeface="Tahoma" pitchFamily="34" charset="0"/>
                <a:cs typeface="Tahoma" pitchFamily="34" charset="0"/>
              </a:rPr>
              <a:t>ou are a publisher</a:t>
            </a:r>
            <a:endParaRPr lang="en-US" sz="2400" dirty="0">
              <a:solidFill>
                <a:srgbClr val="0069AA"/>
              </a:solidFill>
              <a:latin typeface="Tahoma" pitchFamily="34" charset="0"/>
              <a:cs typeface="Tahoma" pitchFamily="34" charset="0"/>
            </a:endParaRPr>
          </a:p>
        </p:txBody>
      </p:sp>
      <p:sp>
        <p:nvSpPr>
          <p:cNvPr id="16" name="TextBox 15"/>
          <p:cNvSpPr txBox="1"/>
          <p:nvPr/>
        </p:nvSpPr>
        <p:spPr>
          <a:xfrm>
            <a:off x="4396096" y="3213318"/>
            <a:ext cx="2233304" cy="1815882"/>
          </a:xfrm>
          <a:prstGeom prst="rect">
            <a:avLst/>
          </a:prstGeom>
          <a:noFill/>
        </p:spPr>
        <p:txBody>
          <a:bodyPr wrap="none" rtlCol="0">
            <a:spAutoFit/>
          </a:bodyPr>
          <a:lstStyle/>
          <a:p>
            <a:pPr lvl="0" algn="ctr"/>
            <a:r>
              <a:rPr lang="en-US" sz="4700" dirty="0">
                <a:solidFill>
                  <a:schemeClr val="bg1"/>
                </a:solidFill>
                <a:latin typeface="+mn-lt"/>
              </a:rPr>
              <a:t>search</a:t>
            </a:r>
            <a:br>
              <a:rPr lang="en-US" sz="4700" dirty="0">
                <a:solidFill>
                  <a:schemeClr val="bg1"/>
                </a:solidFill>
                <a:latin typeface="+mn-lt"/>
              </a:rPr>
            </a:br>
            <a:r>
              <a:rPr lang="en-US" sz="4700" dirty="0">
                <a:solidFill>
                  <a:schemeClr val="bg1"/>
                </a:solidFill>
                <a:latin typeface="+mn-lt"/>
              </a:rPr>
              <a:t>engines</a:t>
            </a:r>
          </a:p>
          <a:p>
            <a:pPr algn="ctr"/>
            <a:endParaRPr lang="en-US" dirty="0"/>
          </a:p>
        </p:txBody>
      </p:sp>
      <p:sp>
        <p:nvSpPr>
          <p:cNvPr id="3" name="TextBox 2"/>
          <p:cNvSpPr txBox="1"/>
          <p:nvPr/>
        </p:nvSpPr>
        <p:spPr>
          <a:xfrm>
            <a:off x="1295400" y="2133600"/>
            <a:ext cx="6667500" cy="3785652"/>
          </a:xfrm>
          <a:prstGeom prst="rect">
            <a:avLst/>
          </a:prstGeom>
          <a:noFill/>
        </p:spPr>
        <p:txBody>
          <a:bodyPr wrap="square" rtlCol="0">
            <a:spAutoFit/>
          </a:bodyPr>
          <a:lstStyle/>
          <a:p>
            <a:r>
              <a:rPr lang="en-US" sz="2400" dirty="0" smtClean="0"/>
              <a:t>All </a:t>
            </a:r>
            <a:r>
              <a:rPr lang="en-US" sz="2400" dirty="0"/>
              <a:t>companies, no matter what the size, must start to think more like publishers </a:t>
            </a:r>
            <a:r>
              <a:rPr lang="en-US" sz="2400"/>
              <a:t>than </a:t>
            </a:r>
            <a:r>
              <a:rPr lang="en-US" sz="2400" smtClean="0"/>
              <a:t>ever </a:t>
            </a:r>
            <a:r>
              <a:rPr lang="en-US" sz="2400" dirty="0"/>
              <a:t>before. Consumer behavior has changed drastically over the past few years. Customers are more accepting of content from “non-media” sites and the barriers to publishing are now non-existent. </a:t>
            </a:r>
            <a:endParaRPr lang="en-US" sz="2400" dirty="0" smtClean="0"/>
          </a:p>
          <a:p>
            <a:endParaRPr lang="en-US" dirty="0" smtClean="0"/>
          </a:p>
          <a:p>
            <a:endParaRPr lang="en-US" dirty="0"/>
          </a:p>
          <a:p>
            <a:pPr algn="r"/>
            <a:r>
              <a:rPr lang="en-US" dirty="0" smtClean="0"/>
              <a:t>Joe </a:t>
            </a:r>
            <a:r>
              <a:rPr lang="en-US" dirty="0" err="1" smtClean="0"/>
              <a:t>Pulizzi</a:t>
            </a:r>
            <a:endParaRPr lang="en-US" dirty="0" smtClean="0"/>
          </a:p>
          <a:p>
            <a:pPr algn="r"/>
            <a:r>
              <a:rPr lang="en-US" i="1" dirty="0" smtClean="0"/>
              <a:t>Get Content Get Customers</a:t>
            </a:r>
            <a:endParaRPr lang="en-US" i="1" dirty="0"/>
          </a:p>
        </p:txBody>
      </p:sp>
      <p:sp>
        <p:nvSpPr>
          <p:cNvPr id="4" name="TextBox 3"/>
          <p:cNvSpPr txBox="1"/>
          <p:nvPr/>
        </p:nvSpPr>
        <p:spPr>
          <a:xfrm>
            <a:off x="304800" y="1228437"/>
            <a:ext cx="1031051" cy="2123658"/>
          </a:xfrm>
          <a:prstGeom prst="rect">
            <a:avLst/>
          </a:prstGeom>
          <a:noFill/>
        </p:spPr>
        <p:txBody>
          <a:bodyPr wrap="none" rtlCol="0">
            <a:spAutoFit/>
          </a:bodyPr>
          <a:lstStyle/>
          <a:p>
            <a:r>
              <a:rPr lang="en-US" sz="13200" b="1" dirty="0" smtClean="0">
                <a:solidFill>
                  <a:schemeClr val="bg1">
                    <a:lumMod val="75000"/>
                  </a:schemeClr>
                </a:solidFill>
                <a:latin typeface="Arial Black" pitchFamily="34" charset="0"/>
              </a:rPr>
              <a:t>“</a:t>
            </a:r>
            <a:endParaRPr lang="en-US" sz="13200" b="1" dirty="0">
              <a:solidFill>
                <a:schemeClr val="bg1">
                  <a:lumMod val="75000"/>
                </a:schemeClr>
              </a:solidFill>
              <a:latin typeface="Arial Black" pitchFamily="34" charset="0"/>
            </a:endParaRPr>
          </a:p>
        </p:txBody>
      </p:sp>
      <p:sp>
        <p:nvSpPr>
          <p:cNvPr id="10" name="TextBox 9"/>
          <p:cNvSpPr txBox="1"/>
          <p:nvPr/>
        </p:nvSpPr>
        <p:spPr>
          <a:xfrm>
            <a:off x="7838233" y="3440162"/>
            <a:ext cx="1039067" cy="2123658"/>
          </a:xfrm>
          <a:prstGeom prst="rect">
            <a:avLst/>
          </a:prstGeom>
          <a:noFill/>
        </p:spPr>
        <p:txBody>
          <a:bodyPr wrap="none" rtlCol="0">
            <a:spAutoFit/>
          </a:bodyPr>
          <a:lstStyle/>
          <a:p>
            <a:r>
              <a:rPr lang="en-US" sz="13200" b="1" dirty="0" smtClean="0">
                <a:solidFill>
                  <a:schemeClr val="bg1">
                    <a:lumMod val="75000"/>
                  </a:schemeClr>
                </a:solidFill>
                <a:latin typeface="Arial Black" pitchFamily="34" charset="0"/>
              </a:rPr>
              <a:t>”</a:t>
            </a:r>
            <a:endParaRPr lang="en-US" sz="13200" b="1" dirty="0">
              <a:solidFill>
                <a:schemeClr val="bg1">
                  <a:lumMod val="75000"/>
                </a:schemeClr>
              </a:solidFill>
              <a:latin typeface="Arial Black" pitchFamily="34" charset="0"/>
            </a:endParaRPr>
          </a:p>
        </p:txBody>
      </p:sp>
    </p:spTree>
    <p:extLst>
      <p:ext uri="{BB962C8B-B14F-4D97-AF65-F5344CB8AC3E}">
        <p14:creationId xmlns:p14="http://schemas.microsoft.com/office/powerpoint/2010/main" val="72991422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356" y="0"/>
            <a:ext cx="1140031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3519" y="119539"/>
            <a:ext cx="2492990" cy="246221"/>
          </a:xfrm>
          <a:prstGeom prst="rect">
            <a:avLst/>
          </a:prstGeom>
        </p:spPr>
        <p:txBody>
          <a:bodyPr wrap="none">
            <a:spAutoFit/>
          </a:bodyPr>
          <a:lstStyle/>
          <a:p>
            <a:r>
              <a:rPr lang="en-US" sz="1000" dirty="0">
                <a:solidFill>
                  <a:schemeClr val="bg1">
                    <a:lumMod val="50000"/>
                  </a:schemeClr>
                </a:solidFill>
              </a:rPr>
              <a:t>flickr.com/photos/</a:t>
            </a:r>
            <a:r>
              <a:rPr lang="en-US" sz="1000" dirty="0" err="1">
                <a:solidFill>
                  <a:schemeClr val="bg1">
                    <a:lumMod val="50000"/>
                  </a:schemeClr>
                </a:solidFill>
              </a:rPr>
              <a:t>patersor</a:t>
            </a:r>
            <a:r>
              <a:rPr lang="en-US" sz="1000" dirty="0">
                <a:solidFill>
                  <a:schemeClr val="bg1">
                    <a:lumMod val="50000"/>
                  </a:schemeClr>
                </a:solidFill>
              </a:rPr>
              <a:t>/3036321072/1</a:t>
            </a:r>
          </a:p>
        </p:txBody>
      </p:sp>
      <p:sp>
        <p:nvSpPr>
          <p:cNvPr id="3" name="TextBox 2"/>
          <p:cNvSpPr txBox="1"/>
          <p:nvPr/>
        </p:nvSpPr>
        <p:spPr>
          <a:xfrm>
            <a:off x="533400" y="1592759"/>
            <a:ext cx="4605748" cy="769441"/>
          </a:xfrm>
          <a:prstGeom prst="rect">
            <a:avLst/>
          </a:prstGeom>
          <a:noFill/>
        </p:spPr>
        <p:txBody>
          <a:bodyPr wrap="none" rtlCol="0">
            <a:spAutoFit/>
          </a:bodyPr>
          <a:lstStyle/>
          <a:p>
            <a:r>
              <a:rPr lang="en-US" sz="4400" b="1" dirty="0" smtClean="0">
                <a:solidFill>
                  <a:schemeClr val="bg1"/>
                </a:solidFill>
              </a:rPr>
              <a:t>Content is king?</a:t>
            </a:r>
            <a:endParaRPr lang="en-US" sz="4400" b="1" dirty="0">
              <a:solidFill>
                <a:schemeClr val="bg1"/>
              </a:solidFill>
            </a:endParaRPr>
          </a:p>
        </p:txBody>
      </p:sp>
    </p:spTree>
    <p:extLst>
      <p:ext uri="{BB962C8B-B14F-4D97-AF65-F5344CB8AC3E}">
        <p14:creationId xmlns:p14="http://schemas.microsoft.com/office/powerpoint/2010/main" val="5691195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990600"/>
            <a:ext cx="5522931" cy="8316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029200" y="6627168"/>
            <a:ext cx="2819400" cy="230832"/>
          </a:xfrm>
          <a:prstGeom prst="rect">
            <a:avLst/>
          </a:prstGeom>
        </p:spPr>
        <p:txBody>
          <a:bodyPr wrap="square">
            <a:spAutoFit/>
          </a:bodyPr>
          <a:lstStyle/>
          <a:p>
            <a:r>
              <a:rPr lang="en-US" sz="900" dirty="0">
                <a:solidFill>
                  <a:schemeClr val="bg1"/>
                </a:solidFill>
              </a:rPr>
              <a:t>flickr.com/photos/38659937@N06/5752344624/</a:t>
            </a: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0"/>
            <a:ext cx="6882938" cy="688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33400" y="6627168"/>
            <a:ext cx="3200400" cy="230832"/>
          </a:xfrm>
          <a:prstGeom prst="rect">
            <a:avLst/>
          </a:prstGeom>
        </p:spPr>
        <p:txBody>
          <a:bodyPr wrap="square">
            <a:spAutoFit/>
          </a:bodyPr>
          <a:lstStyle/>
          <a:p>
            <a:r>
              <a:rPr lang="en-US" sz="900" dirty="0">
                <a:solidFill>
                  <a:schemeClr val="bg1"/>
                </a:solidFill>
              </a:rPr>
              <a:t>http://www.flickr.com/photos/wwworks/864731205</a:t>
            </a:r>
          </a:p>
        </p:txBody>
      </p:sp>
      <p:sp>
        <p:nvSpPr>
          <p:cNvPr id="4" name="TextBox 3"/>
          <p:cNvSpPr txBox="1"/>
          <p:nvPr/>
        </p:nvSpPr>
        <p:spPr>
          <a:xfrm>
            <a:off x="588144" y="261542"/>
            <a:ext cx="3090911" cy="461665"/>
          </a:xfrm>
          <a:prstGeom prst="rect">
            <a:avLst/>
          </a:prstGeom>
          <a:noFill/>
        </p:spPr>
        <p:txBody>
          <a:bodyPr wrap="none" rtlCol="0">
            <a:spAutoFit/>
          </a:bodyPr>
          <a:lstStyle/>
          <a:p>
            <a:r>
              <a:rPr lang="en-US" sz="2400" b="1" dirty="0">
                <a:solidFill>
                  <a:schemeClr val="bg1"/>
                </a:solidFill>
              </a:rPr>
              <a:t>i</a:t>
            </a:r>
            <a:r>
              <a:rPr lang="en-US" sz="2400" b="1" dirty="0" smtClean="0">
                <a:solidFill>
                  <a:schemeClr val="bg1"/>
                </a:solidFill>
              </a:rPr>
              <a:t>nterrupt and repeat</a:t>
            </a:r>
            <a:endParaRPr lang="en-US" sz="2400" b="1" dirty="0">
              <a:solidFill>
                <a:schemeClr val="bg1"/>
              </a:solidFill>
            </a:endParaRPr>
          </a:p>
        </p:txBody>
      </p:sp>
      <p:sp>
        <p:nvSpPr>
          <p:cNvPr id="7" name="TextBox 6"/>
          <p:cNvSpPr txBox="1"/>
          <p:nvPr/>
        </p:nvSpPr>
        <p:spPr>
          <a:xfrm>
            <a:off x="5410200" y="300335"/>
            <a:ext cx="2985113" cy="461665"/>
          </a:xfrm>
          <a:prstGeom prst="rect">
            <a:avLst/>
          </a:prstGeom>
          <a:noFill/>
        </p:spPr>
        <p:txBody>
          <a:bodyPr wrap="none" rtlCol="0">
            <a:spAutoFit/>
          </a:bodyPr>
          <a:lstStyle/>
          <a:p>
            <a:r>
              <a:rPr lang="en-US" sz="2400" b="1" dirty="0">
                <a:solidFill>
                  <a:schemeClr val="bg1"/>
                </a:solidFill>
              </a:rPr>
              <a:t>d</a:t>
            </a:r>
            <a:r>
              <a:rPr lang="en-US" sz="2400" b="1" dirty="0" smtClean="0">
                <a:solidFill>
                  <a:schemeClr val="bg1"/>
                </a:solidFill>
              </a:rPr>
              <a:t>elight and engage</a:t>
            </a:r>
            <a:endParaRPr lang="en-US" sz="2400" b="1" dirty="0">
              <a:solidFill>
                <a:schemeClr val="bg1"/>
              </a:solidFill>
            </a:endParaRPr>
          </a:p>
        </p:txBody>
      </p:sp>
      <p:sp>
        <p:nvSpPr>
          <p:cNvPr id="5" name="Right Arrow 4"/>
          <p:cNvSpPr/>
          <p:nvPr/>
        </p:nvSpPr>
        <p:spPr>
          <a:xfrm>
            <a:off x="3988725" y="414250"/>
            <a:ext cx="1219200" cy="230833"/>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05149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19" descr="logo.png"/>
          <p:cNvPicPr>
            <a:picLocks noChangeAspect="1"/>
          </p:cNvPicPr>
          <p:nvPr/>
        </p:nvPicPr>
        <p:blipFill>
          <a:blip r:embed="rId3"/>
          <a:srcRect/>
          <a:stretch>
            <a:fillRect/>
          </a:stretch>
        </p:blipFill>
        <p:spPr bwMode="auto">
          <a:xfrm>
            <a:off x="7543800" y="6096000"/>
            <a:ext cx="1295400" cy="430213"/>
          </a:xfrm>
          <a:prstGeom prst="rect">
            <a:avLst/>
          </a:prstGeom>
          <a:noFill/>
          <a:ln w="9525">
            <a:noFill/>
            <a:miter lim="800000"/>
            <a:headEnd/>
            <a:tailEnd/>
          </a:ln>
        </p:spPr>
      </p:pic>
      <p:sp>
        <p:nvSpPr>
          <p:cNvPr id="7" name="Rectangle 6"/>
          <p:cNvSpPr/>
          <p:nvPr/>
        </p:nvSpPr>
        <p:spPr>
          <a:xfrm>
            <a:off x="2362200" y="838200"/>
            <a:ext cx="6553200" cy="152400"/>
          </a:xfrm>
          <a:prstGeom prst="rect">
            <a:avLst/>
          </a:prstGeom>
          <a:solidFill>
            <a:srgbClr val="0069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228600" y="838200"/>
            <a:ext cx="2057400" cy="152400"/>
          </a:xfrm>
          <a:prstGeom prst="rect">
            <a:avLst/>
          </a:prstGeom>
          <a:solidFill>
            <a:srgbClr val="82C5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TextBox 4"/>
          <p:cNvSpPr txBox="1">
            <a:spLocks noChangeArrowheads="1"/>
          </p:cNvSpPr>
          <p:nvPr/>
        </p:nvSpPr>
        <p:spPr bwMode="auto">
          <a:xfrm>
            <a:off x="228600" y="228600"/>
            <a:ext cx="8229600" cy="461665"/>
          </a:xfrm>
          <a:prstGeom prst="rect">
            <a:avLst/>
          </a:prstGeom>
          <a:noFill/>
          <a:ln w="9525">
            <a:noFill/>
            <a:miter lim="800000"/>
            <a:headEnd/>
            <a:tailEnd/>
          </a:ln>
        </p:spPr>
        <p:txBody>
          <a:bodyPr>
            <a:spAutoFit/>
          </a:bodyPr>
          <a:lstStyle/>
          <a:p>
            <a:r>
              <a:rPr lang="en-US" sz="2400" dirty="0">
                <a:solidFill>
                  <a:srgbClr val="0069AA"/>
                </a:solidFill>
                <a:latin typeface="Tahoma" pitchFamily="34" charset="0"/>
                <a:cs typeface="Tahoma" pitchFamily="34" charset="0"/>
              </a:rPr>
              <a:t>Why engagement content &amp; social media work</a:t>
            </a:r>
          </a:p>
        </p:txBody>
      </p:sp>
      <p:sp>
        <p:nvSpPr>
          <p:cNvPr id="16" name="TextBox 15"/>
          <p:cNvSpPr txBox="1"/>
          <p:nvPr/>
        </p:nvSpPr>
        <p:spPr>
          <a:xfrm>
            <a:off x="4448210" y="3213318"/>
            <a:ext cx="2233304" cy="1815882"/>
          </a:xfrm>
          <a:prstGeom prst="rect">
            <a:avLst/>
          </a:prstGeom>
          <a:noFill/>
        </p:spPr>
        <p:txBody>
          <a:bodyPr wrap="none" rtlCol="0">
            <a:spAutoFit/>
          </a:bodyPr>
          <a:lstStyle/>
          <a:p>
            <a:pPr lvl="0" algn="ctr"/>
            <a:r>
              <a:rPr lang="en-US" sz="4700" dirty="0">
                <a:solidFill>
                  <a:schemeClr val="bg1"/>
                </a:solidFill>
                <a:latin typeface="+mn-lt"/>
              </a:rPr>
              <a:t>search</a:t>
            </a:r>
            <a:br>
              <a:rPr lang="en-US" sz="4700" dirty="0">
                <a:solidFill>
                  <a:schemeClr val="bg1"/>
                </a:solidFill>
                <a:latin typeface="+mn-lt"/>
              </a:rPr>
            </a:br>
            <a:r>
              <a:rPr lang="en-US" sz="4700" dirty="0">
                <a:solidFill>
                  <a:schemeClr val="bg1"/>
                </a:solidFill>
                <a:latin typeface="+mn-lt"/>
              </a:rPr>
              <a:t>engines</a:t>
            </a:r>
          </a:p>
          <a:p>
            <a:pPr algn="ctr"/>
            <a:endParaRPr lang="en-US" dirty="0"/>
          </a:p>
        </p:txBody>
      </p:sp>
      <p:sp>
        <p:nvSpPr>
          <p:cNvPr id="3" name="TextBox 2"/>
          <p:cNvSpPr txBox="1"/>
          <p:nvPr/>
        </p:nvSpPr>
        <p:spPr>
          <a:xfrm>
            <a:off x="1347514" y="2133600"/>
            <a:ext cx="6667500" cy="3877985"/>
          </a:xfrm>
          <a:prstGeom prst="rect">
            <a:avLst/>
          </a:prstGeom>
          <a:noFill/>
        </p:spPr>
        <p:txBody>
          <a:bodyPr wrap="square" rtlCol="0">
            <a:spAutoFit/>
          </a:bodyPr>
          <a:lstStyle/>
          <a:p>
            <a:r>
              <a:rPr lang="en-US" sz="2400" dirty="0"/>
              <a:t>Produce great stuff and people will come to you, produce really great stuff and your customers will share and disseminate your message for you</a:t>
            </a:r>
            <a:r>
              <a:rPr lang="en-US" sz="2400" dirty="0" smtClean="0"/>
              <a:t>.</a:t>
            </a:r>
            <a:endParaRPr lang="en-US" dirty="0" smtClean="0"/>
          </a:p>
          <a:p>
            <a:endParaRPr lang="en-US" dirty="0" smtClean="0"/>
          </a:p>
          <a:p>
            <a:endParaRPr lang="en-US" dirty="0"/>
          </a:p>
          <a:p>
            <a:endParaRPr lang="en-US" dirty="0" smtClean="0"/>
          </a:p>
          <a:p>
            <a:endParaRPr lang="en-US" dirty="0"/>
          </a:p>
          <a:p>
            <a:endParaRPr lang="en-US" dirty="0"/>
          </a:p>
          <a:p>
            <a:endParaRPr lang="en-US" dirty="0"/>
          </a:p>
          <a:p>
            <a:pPr algn="r"/>
            <a:r>
              <a:rPr lang="en-US" dirty="0"/>
              <a:t>Ann </a:t>
            </a:r>
            <a:r>
              <a:rPr lang="en-US" dirty="0" smtClean="0"/>
              <a:t>Handley &amp; CC Chapman</a:t>
            </a:r>
          </a:p>
          <a:p>
            <a:pPr algn="r"/>
            <a:r>
              <a:rPr lang="en-US" sz="1200" i="1" dirty="0"/>
              <a:t>Content Rules: How to Create Killer Blogs, Podcasts, Videos, </a:t>
            </a:r>
            <a:r>
              <a:rPr lang="en-US" sz="1200" i="1" dirty="0" err="1"/>
              <a:t>Ebooks</a:t>
            </a:r>
            <a:r>
              <a:rPr lang="en-US" sz="1200" i="1" dirty="0"/>
              <a:t>, Webinars (and More) That Engage Customers and Ignite Your Business</a:t>
            </a:r>
          </a:p>
        </p:txBody>
      </p:sp>
      <p:sp>
        <p:nvSpPr>
          <p:cNvPr id="4" name="TextBox 3"/>
          <p:cNvSpPr txBox="1"/>
          <p:nvPr/>
        </p:nvSpPr>
        <p:spPr>
          <a:xfrm>
            <a:off x="304800" y="1228437"/>
            <a:ext cx="1031051" cy="2123658"/>
          </a:xfrm>
          <a:prstGeom prst="rect">
            <a:avLst/>
          </a:prstGeom>
          <a:noFill/>
        </p:spPr>
        <p:txBody>
          <a:bodyPr wrap="none" rtlCol="0">
            <a:spAutoFit/>
          </a:bodyPr>
          <a:lstStyle/>
          <a:p>
            <a:r>
              <a:rPr lang="en-US" sz="13200" b="1" dirty="0" smtClean="0">
                <a:solidFill>
                  <a:schemeClr val="bg1">
                    <a:lumMod val="75000"/>
                  </a:schemeClr>
                </a:solidFill>
                <a:latin typeface="Arial Black" pitchFamily="34" charset="0"/>
              </a:rPr>
              <a:t>“</a:t>
            </a:r>
            <a:endParaRPr lang="en-US" sz="13200" b="1" dirty="0">
              <a:solidFill>
                <a:schemeClr val="bg1">
                  <a:lumMod val="75000"/>
                </a:schemeClr>
              </a:solidFill>
              <a:latin typeface="Arial Black" pitchFamily="34" charset="0"/>
            </a:endParaRPr>
          </a:p>
        </p:txBody>
      </p:sp>
      <p:sp>
        <p:nvSpPr>
          <p:cNvPr id="10" name="TextBox 9"/>
          <p:cNvSpPr txBox="1"/>
          <p:nvPr/>
        </p:nvSpPr>
        <p:spPr>
          <a:xfrm>
            <a:off x="7890346" y="2829342"/>
            <a:ext cx="1039067" cy="2123658"/>
          </a:xfrm>
          <a:prstGeom prst="rect">
            <a:avLst/>
          </a:prstGeom>
          <a:noFill/>
        </p:spPr>
        <p:txBody>
          <a:bodyPr wrap="none" rtlCol="0">
            <a:spAutoFit/>
          </a:bodyPr>
          <a:lstStyle/>
          <a:p>
            <a:r>
              <a:rPr lang="en-US" sz="13200" b="1" dirty="0" smtClean="0">
                <a:solidFill>
                  <a:schemeClr val="bg1">
                    <a:lumMod val="75000"/>
                  </a:schemeClr>
                </a:solidFill>
                <a:latin typeface="Arial Black" pitchFamily="34" charset="0"/>
              </a:rPr>
              <a:t>”</a:t>
            </a:r>
            <a:endParaRPr lang="en-US" sz="13200" b="1" dirty="0">
              <a:solidFill>
                <a:schemeClr val="bg1">
                  <a:lumMod val="75000"/>
                </a:schemeClr>
              </a:solidFill>
              <a:latin typeface="Arial Black" pitchFamily="34" charset="0"/>
            </a:endParaRPr>
          </a:p>
        </p:txBody>
      </p:sp>
    </p:spTree>
    <p:extLst>
      <p:ext uri="{BB962C8B-B14F-4D97-AF65-F5344CB8AC3E}">
        <p14:creationId xmlns:p14="http://schemas.microsoft.com/office/powerpoint/2010/main" val="290969361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19" descr="logo.png"/>
          <p:cNvPicPr>
            <a:picLocks noChangeAspect="1"/>
          </p:cNvPicPr>
          <p:nvPr/>
        </p:nvPicPr>
        <p:blipFill>
          <a:blip r:embed="rId3"/>
          <a:srcRect/>
          <a:stretch>
            <a:fillRect/>
          </a:stretch>
        </p:blipFill>
        <p:spPr bwMode="auto">
          <a:xfrm>
            <a:off x="7543800" y="6096000"/>
            <a:ext cx="1295400" cy="430213"/>
          </a:xfrm>
          <a:prstGeom prst="rect">
            <a:avLst/>
          </a:prstGeom>
          <a:noFill/>
          <a:ln w="9525">
            <a:noFill/>
            <a:miter lim="800000"/>
            <a:headEnd/>
            <a:tailEnd/>
          </a:ln>
        </p:spPr>
      </p:pic>
      <p:sp>
        <p:nvSpPr>
          <p:cNvPr id="7" name="Rectangle 6"/>
          <p:cNvSpPr/>
          <p:nvPr/>
        </p:nvSpPr>
        <p:spPr>
          <a:xfrm>
            <a:off x="2362200" y="838200"/>
            <a:ext cx="6553200" cy="152400"/>
          </a:xfrm>
          <a:prstGeom prst="rect">
            <a:avLst/>
          </a:prstGeom>
          <a:solidFill>
            <a:srgbClr val="0069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228600" y="838200"/>
            <a:ext cx="2057400" cy="152400"/>
          </a:xfrm>
          <a:prstGeom prst="rect">
            <a:avLst/>
          </a:prstGeom>
          <a:solidFill>
            <a:srgbClr val="82C5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TextBox 4"/>
          <p:cNvSpPr txBox="1">
            <a:spLocks noChangeArrowheads="1"/>
          </p:cNvSpPr>
          <p:nvPr/>
        </p:nvSpPr>
        <p:spPr bwMode="auto">
          <a:xfrm>
            <a:off x="228600" y="228600"/>
            <a:ext cx="8229600" cy="461665"/>
          </a:xfrm>
          <a:prstGeom prst="rect">
            <a:avLst/>
          </a:prstGeom>
          <a:noFill/>
          <a:ln w="9525">
            <a:noFill/>
            <a:miter lim="800000"/>
            <a:headEnd/>
            <a:tailEnd/>
          </a:ln>
        </p:spPr>
        <p:txBody>
          <a:bodyPr>
            <a:spAutoFit/>
          </a:bodyPr>
          <a:lstStyle/>
          <a:p>
            <a:r>
              <a:rPr lang="en-US" sz="2400" dirty="0" smtClean="0">
                <a:solidFill>
                  <a:srgbClr val="0069AA"/>
                </a:solidFill>
                <a:latin typeface="Tahoma" pitchFamily="34" charset="0"/>
                <a:cs typeface="Tahoma" pitchFamily="34" charset="0"/>
              </a:rPr>
              <a:t>process</a:t>
            </a:r>
            <a:endParaRPr lang="en-US" sz="2400" dirty="0">
              <a:solidFill>
                <a:srgbClr val="0069AA"/>
              </a:solidFill>
              <a:latin typeface="Tahoma" pitchFamily="34" charset="0"/>
              <a:cs typeface="Tahoma" pitchFamily="34" charset="0"/>
            </a:endParaRPr>
          </a:p>
        </p:txBody>
      </p:sp>
      <p:graphicFrame>
        <p:nvGraphicFramePr>
          <p:cNvPr id="2" name="Diagram 1"/>
          <p:cNvGraphicFramePr/>
          <p:nvPr>
            <p:extLst>
              <p:ext uri="{D42A27DB-BD31-4B8C-83A1-F6EECF244321}">
                <p14:modId xmlns:p14="http://schemas.microsoft.com/office/powerpoint/2010/main" val="4201491285"/>
              </p:ext>
            </p:extLst>
          </p:nvPr>
        </p:nvGraphicFramePr>
        <p:xfrm>
          <a:off x="228600" y="1397000"/>
          <a:ext cx="86868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9145490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62200" y="838200"/>
            <a:ext cx="6553200" cy="152400"/>
          </a:xfrm>
          <a:prstGeom prst="rect">
            <a:avLst/>
          </a:prstGeom>
          <a:solidFill>
            <a:srgbClr val="0069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Rectangle 3"/>
          <p:cNvSpPr/>
          <p:nvPr/>
        </p:nvSpPr>
        <p:spPr>
          <a:xfrm>
            <a:off x="228600" y="838200"/>
            <a:ext cx="2057400" cy="152400"/>
          </a:xfrm>
          <a:prstGeom prst="rect">
            <a:avLst/>
          </a:prstGeom>
          <a:solidFill>
            <a:srgbClr val="82C5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100" name="TextBox 4"/>
          <p:cNvSpPr txBox="1">
            <a:spLocks noChangeArrowheads="1"/>
          </p:cNvSpPr>
          <p:nvPr/>
        </p:nvSpPr>
        <p:spPr bwMode="auto">
          <a:xfrm>
            <a:off x="228600" y="228600"/>
            <a:ext cx="8229600" cy="461665"/>
          </a:xfrm>
          <a:prstGeom prst="rect">
            <a:avLst/>
          </a:prstGeom>
          <a:noFill/>
          <a:ln w="9525">
            <a:noFill/>
            <a:miter lim="800000"/>
            <a:headEnd/>
            <a:tailEnd/>
          </a:ln>
        </p:spPr>
        <p:txBody>
          <a:bodyPr>
            <a:spAutoFit/>
          </a:bodyPr>
          <a:lstStyle/>
          <a:p>
            <a:r>
              <a:rPr lang="en-US" sz="2400" dirty="0" smtClean="0">
                <a:solidFill>
                  <a:srgbClr val="0069AA"/>
                </a:solidFill>
                <a:latin typeface="Tahoma" pitchFamily="34" charset="0"/>
                <a:cs typeface="Tahoma" pitchFamily="34" charset="0"/>
              </a:rPr>
              <a:t>Planning: results</a:t>
            </a:r>
            <a:endParaRPr lang="en-US" sz="2400" dirty="0">
              <a:solidFill>
                <a:srgbClr val="0069AA"/>
              </a:solidFill>
              <a:latin typeface="Tahoma" pitchFamily="34" charset="0"/>
              <a:cs typeface="Tahoma" pitchFamily="34" charset="0"/>
            </a:endParaRPr>
          </a:p>
        </p:txBody>
      </p:sp>
      <p:sp>
        <p:nvSpPr>
          <p:cNvPr id="2" name="Rectangle 1"/>
          <p:cNvSpPr/>
          <p:nvPr/>
        </p:nvSpPr>
        <p:spPr>
          <a:xfrm>
            <a:off x="1684867" y="1828800"/>
            <a:ext cx="1371600" cy="838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dirty="0" smtClean="0"/>
              <a:t>increase bike sales</a:t>
            </a:r>
            <a:endParaRPr lang="en-US" sz="1200" dirty="0"/>
          </a:p>
        </p:txBody>
      </p:sp>
      <p:sp>
        <p:nvSpPr>
          <p:cNvPr id="9" name="Rectangle 8"/>
          <p:cNvSpPr/>
          <p:nvPr/>
        </p:nvSpPr>
        <p:spPr>
          <a:xfrm>
            <a:off x="1684867" y="2819400"/>
            <a:ext cx="1371600" cy="838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100" dirty="0" smtClean="0"/>
              <a:t>become a recognized leader in the local biking community</a:t>
            </a:r>
            <a:endParaRPr lang="en-US" sz="1100" dirty="0"/>
          </a:p>
        </p:txBody>
      </p:sp>
      <p:sp>
        <p:nvSpPr>
          <p:cNvPr id="10" name="Rectangle 9"/>
          <p:cNvSpPr/>
          <p:nvPr/>
        </p:nvSpPr>
        <p:spPr>
          <a:xfrm>
            <a:off x="1684867" y="3810000"/>
            <a:ext cx="1371600" cy="838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dirty="0" smtClean="0"/>
              <a:t>Show the pictorial history of results bikes</a:t>
            </a:r>
            <a:endParaRPr lang="en-US" sz="1200" dirty="0"/>
          </a:p>
        </p:txBody>
      </p:sp>
      <p:sp>
        <p:nvSpPr>
          <p:cNvPr id="11" name="Rectangle 10"/>
          <p:cNvSpPr/>
          <p:nvPr/>
        </p:nvSpPr>
        <p:spPr>
          <a:xfrm>
            <a:off x="1684867" y="4800600"/>
            <a:ext cx="1371600" cy="838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dirty="0" smtClean="0"/>
              <a:t>The site should be intuitive and easy to navigate</a:t>
            </a:r>
            <a:endParaRPr lang="en-US" sz="1200" dirty="0"/>
          </a:p>
        </p:txBody>
      </p:sp>
      <p:sp>
        <p:nvSpPr>
          <p:cNvPr id="13" name="Rectangle 12"/>
          <p:cNvSpPr/>
          <p:nvPr/>
        </p:nvSpPr>
        <p:spPr>
          <a:xfrm>
            <a:off x="3200400" y="1828800"/>
            <a:ext cx="1371600" cy="838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dirty="0" smtClean="0"/>
              <a:t>The site should have a clean and professional look</a:t>
            </a:r>
            <a:endParaRPr lang="en-US" sz="1200" dirty="0"/>
          </a:p>
        </p:txBody>
      </p:sp>
      <p:sp>
        <p:nvSpPr>
          <p:cNvPr id="14" name="Rectangle 13"/>
          <p:cNvSpPr/>
          <p:nvPr/>
        </p:nvSpPr>
        <p:spPr>
          <a:xfrm>
            <a:off x="3200400" y="2819400"/>
            <a:ext cx="1371600" cy="838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dirty="0" smtClean="0"/>
              <a:t>Be more viral</a:t>
            </a:r>
            <a:endParaRPr lang="en-US" sz="1200" dirty="0"/>
          </a:p>
        </p:txBody>
      </p:sp>
      <p:sp>
        <p:nvSpPr>
          <p:cNvPr id="15" name="Rectangle 14"/>
          <p:cNvSpPr/>
          <p:nvPr/>
        </p:nvSpPr>
        <p:spPr>
          <a:xfrm>
            <a:off x="3200400" y="3810000"/>
            <a:ext cx="1371600" cy="838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dirty="0" smtClean="0"/>
              <a:t>To increase traffic to the site</a:t>
            </a:r>
            <a:endParaRPr lang="en-US" sz="1200" dirty="0"/>
          </a:p>
        </p:txBody>
      </p:sp>
      <p:sp>
        <p:nvSpPr>
          <p:cNvPr id="16" name="Rectangle 15"/>
          <p:cNvSpPr/>
          <p:nvPr/>
        </p:nvSpPr>
        <p:spPr>
          <a:xfrm>
            <a:off x="3200400" y="4800600"/>
            <a:ext cx="1371600" cy="838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dirty="0" smtClean="0"/>
              <a:t>Increase bike rentals by 100%</a:t>
            </a:r>
            <a:endParaRPr lang="en-US" sz="1200" dirty="0"/>
          </a:p>
        </p:txBody>
      </p:sp>
      <p:sp>
        <p:nvSpPr>
          <p:cNvPr id="17" name="Rectangle 16"/>
          <p:cNvSpPr/>
          <p:nvPr/>
        </p:nvSpPr>
        <p:spPr>
          <a:xfrm>
            <a:off x="4724400" y="1828800"/>
            <a:ext cx="1371600" cy="838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dirty="0" smtClean="0"/>
              <a:t>Reduce routine customer call inquires by 50%</a:t>
            </a:r>
            <a:endParaRPr lang="en-US" sz="1200" dirty="0"/>
          </a:p>
        </p:txBody>
      </p:sp>
      <p:sp>
        <p:nvSpPr>
          <p:cNvPr id="18" name="Rectangle 17"/>
          <p:cNvSpPr/>
          <p:nvPr/>
        </p:nvSpPr>
        <p:spPr>
          <a:xfrm>
            <a:off x="4724400" y="2819400"/>
            <a:ext cx="1371600" cy="838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dirty="0" smtClean="0"/>
              <a:t>Sell more bike repair services</a:t>
            </a:r>
            <a:endParaRPr lang="en-US" sz="1200" dirty="0"/>
          </a:p>
        </p:txBody>
      </p:sp>
      <p:sp>
        <p:nvSpPr>
          <p:cNvPr id="19" name="Rectangle 18"/>
          <p:cNvSpPr/>
          <p:nvPr/>
        </p:nvSpPr>
        <p:spPr>
          <a:xfrm>
            <a:off x="4724400" y="3810000"/>
            <a:ext cx="1371600" cy="838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dirty="0" smtClean="0"/>
              <a:t>Sell more bikes online</a:t>
            </a:r>
            <a:endParaRPr lang="en-US" sz="1200" dirty="0"/>
          </a:p>
        </p:txBody>
      </p:sp>
      <p:sp>
        <p:nvSpPr>
          <p:cNvPr id="20" name="Rectangle 19"/>
          <p:cNvSpPr/>
          <p:nvPr/>
        </p:nvSpPr>
        <p:spPr>
          <a:xfrm>
            <a:off x="4724400" y="4800600"/>
            <a:ext cx="1371600" cy="838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dirty="0" smtClean="0"/>
              <a:t>Double our mailing list</a:t>
            </a:r>
            <a:endParaRPr lang="en-US" sz="1200" dirty="0"/>
          </a:p>
        </p:txBody>
      </p:sp>
      <p:sp>
        <p:nvSpPr>
          <p:cNvPr id="21" name="Rectangle 20"/>
          <p:cNvSpPr/>
          <p:nvPr/>
        </p:nvSpPr>
        <p:spPr>
          <a:xfrm>
            <a:off x="6248400" y="1828800"/>
            <a:ext cx="1371600" cy="838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dirty="0" smtClean="0"/>
              <a:t>Staff should be able to add and edit content</a:t>
            </a:r>
            <a:endParaRPr lang="en-US" sz="1200" dirty="0"/>
          </a:p>
        </p:txBody>
      </p:sp>
      <p:sp>
        <p:nvSpPr>
          <p:cNvPr id="22" name="Rectangle 21"/>
          <p:cNvSpPr/>
          <p:nvPr/>
        </p:nvSpPr>
        <p:spPr>
          <a:xfrm>
            <a:off x="6248400" y="2819400"/>
            <a:ext cx="1371600" cy="838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dirty="0" smtClean="0"/>
              <a:t>Expand our digital footprint</a:t>
            </a:r>
            <a:endParaRPr lang="en-US" sz="1200" dirty="0"/>
          </a:p>
        </p:txBody>
      </p:sp>
      <p:sp>
        <p:nvSpPr>
          <p:cNvPr id="23" name="Rectangle 22"/>
          <p:cNvSpPr/>
          <p:nvPr/>
        </p:nvSpPr>
        <p:spPr>
          <a:xfrm>
            <a:off x="6248400" y="3810000"/>
            <a:ext cx="1371600" cy="838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dirty="0" smtClean="0"/>
              <a:t>Get 500 “Likes” on Facebook</a:t>
            </a:r>
            <a:endParaRPr lang="en-US" sz="1200" dirty="0"/>
          </a:p>
        </p:txBody>
      </p:sp>
      <p:sp>
        <p:nvSpPr>
          <p:cNvPr id="24" name="Rectangle 23"/>
          <p:cNvSpPr/>
          <p:nvPr/>
        </p:nvSpPr>
        <p:spPr>
          <a:xfrm>
            <a:off x="6248400" y="4800600"/>
            <a:ext cx="1371600" cy="838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100" dirty="0" smtClean="0"/>
              <a:t>Visitors should be able to find what they want in no more than 3 clicks</a:t>
            </a:r>
            <a:endParaRPr lang="en-US" sz="1100" dirty="0"/>
          </a:p>
        </p:txBody>
      </p:sp>
    </p:spTree>
    <p:extLst>
      <p:ext uri="{BB962C8B-B14F-4D97-AF65-F5344CB8AC3E}">
        <p14:creationId xmlns:p14="http://schemas.microsoft.com/office/powerpoint/2010/main" val="1984208941"/>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990600"/>
            <a:ext cx="12192000" cy="9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8599" y="6570821"/>
            <a:ext cx="2238113" cy="246221"/>
          </a:xfrm>
          <a:prstGeom prst="rect">
            <a:avLst/>
          </a:prstGeom>
        </p:spPr>
        <p:txBody>
          <a:bodyPr wrap="none">
            <a:spAutoFit/>
          </a:bodyPr>
          <a:lstStyle/>
          <a:p>
            <a:r>
              <a:rPr lang="en-US" sz="1000" dirty="0"/>
              <a:t>flickr.com/photos/</a:t>
            </a:r>
            <a:r>
              <a:rPr lang="en-US" sz="1000" dirty="0" err="1"/>
              <a:t>roboppy</a:t>
            </a:r>
            <a:r>
              <a:rPr lang="en-US" sz="1000" dirty="0"/>
              <a:t>/64673871</a:t>
            </a:r>
          </a:p>
        </p:txBody>
      </p:sp>
    </p:spTree>
    <p:extLst>
      <p:ext uri="{BB962C8B-B14F-4D97-AF65-F5344CB8AC3E}">
        <p14:creationId xmlns:p14="http://schemas.microsoft.com/office/powerpoint/2010/main" val="4278487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19" descr="logo.png"/>
          <p:cNvPicPr>
            <a:picLocks noChangeAspect="1"/>
          </p:cNvPicPr>
          <p:nvPr/>
        </p:nvPicPr>
        <p:blipFill>
          <a:blip r:embed="rId3"/>
          <a:srcRect/>
          <a:stretch>
            <a:fillRect/>
          </a:stretch>
        </p:blipFill>
        <p:spPr bwMode="auto">
          <a:xfrm>
            <a:off x="7543800" y="6096000"/>
            <a:ext cx="1295400" cy="430213"/>
          </a:xfrm>
          <a:prstGeom prst="rect">
            <a:avLst/>
          </a:prstGeom>
          <a:noFill/>
          <a:ln w="9525">
            <a:noFill/>
            <a:miter lim="800000"/>
            <a:headEnd/>
            <a:tailEnd/>
          </a:ln>
        </p:spPr>
      </p:pic>
      <p:sp>
        <p:nvSpPr>
          <p:cNvPr id="7" name="Rectangle 6"/>
          <p:cNvSpPr/>
          <p:nvPr/>
        </p:nvSpPr>
        <p:spPr>
          <a:xfrm>
            <a:off x="2362200" y="838200"/>
            <a:ext cx="6553200" cy="152400"/>
          </a:xfrm>
          <a:prstGeom prst="rect">
            <a:avLst/>
          </a:prstGeom>
          <a:solidFill>
            <a:srgbClr val="0069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228600" y="838200"/>
            <a:ext cx="2057400" cy="152400"/>
          </a:xfrm>
          <a:prstGeom prst="rect">
            <a:avLst/>
          </a:prstGeom>
          <a:solidFill>
            <a:srgbClr val="82C5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TextBox 4"/>
          <p:cNvSpPr txBox="1">
            <a:spLocks noChangeArrowheads="1"/>
          </p:cNvSpPr>
          <p:nvPr/>
        </p:nvSpPr>
        <p:spPr bwMode="auto">
          <a:xfrm>
            <a:off x="228600" y="228600"/>
            <a:ext cx="8229600" cy="461665"/>
          </a:xfrm>
          <a:prstGeom prst="rect">
            <a:avLst/>
          </a:prstGeom>
          <a:noFill/>
          <a:ln w="9525">
            <a:noFill/>
            <a:miter lim="800000"/>
            <a:headEnd/>
            <a:tailEnd/>
          </a:ln>
        </p:spPr>
        <p:txBody>
          <a:bodyPr>
            <a:spAutoFit/>
          </a:bodyPr>
          <a:lstStyle/>
          <a:p>
            <a:r>
              <a:rPr lang="en-US" sz="2400" dirty="0">
                <a:solidFill>
                  <a:srgbClr val="0069AA"/>
                </a:solidFill>
                <a:latin typeface="Tahoma" pitchFamily="34" charset="0"/>
                <a:cs typeface="Tahoma" pitchFamily="34" charset="0"/>
              </a:rPr>
              <a:t>Planning: results</a:t>
            </a:r>
          </a:p>
        </p:txBody>
      </p:sp>
      <p:grpSp>
        <p:nvGrpSpPr>
          <p:cNvPr id="10" name="Group 9"/>
          <p:cNvGrpSpPr/>
          <p:nvPr/>
        </p:nvGrpSpPr>
        <p:grpSpPr>
          <a:xfrm>
            <a:off x="-12896" y="990600"/>
            <a:ext cx="9244907" cy="5867400"/>
            <a:chOff x="-1587398" y="3667538"/>
            <a:chExt cx="9170948" cy="5282856"/>
          </a:xfrm>
        </p:grpSpPr>
        <p:pic>
          <p:nvPicPr>
            <p:cNvPr id="11" name="Picture 7"/>
            <p:cNvPicPr>
              <a:picLocks noChangeAspect="1" noChangeArrowheads="1"/>
            </p:cNvPicPr>
            <p:nvPr/>
          </p:nvPicPr>
          <p:blipFill>
            <a:blip r:embed="rId4"/>
            <a:srcRect/>
            <a:stretch>
              <a:fillRect/>
            </a:stretch>
          </p:blipFill>
          <p:spPr bwMode="auto">
            <a:xfrm>
              <a:off x="-1587398" y="3667538"/>
              <a:ext cx="9170948" cy="4558606"/>
            </a:xfrm>
            <a:prstGeom prst="rect">
              <a:avLst/>
            </a:prstGeom>
            <a:noFill/>
            <a:ln w="9525">
              <a:noFill/>
              <a:miter lim="800000"/>
              <a:headEnd/>
              <a:tailEnd/>
            </a:ln>
            <a:effectLst/>
          </p:spPr>
        </p:pic>
        <p:sp>
          <p:nvSpPr>
            <p:cNvPr id="12" name="TextBox 11"/>
            <p:cNvSpPr txBox="1"/>
            <p:nvPr/>
          </p:nvSpPr>
          <p:spPr>
            <a:xfrm>
              <a:off x="-1574605" y="8742559"/>
              <a:ext cx="3048000" cy="207835"/>
            </a:xfrm>
            <a:prstGeom prst="rect">
              <a:avLst/>
            </a:prstGeom>
            <a:solidFill>
              <a:schemeClr val="bg1"/>
            </a:solidFill>
          </p:spPr>
          <p:txBody>
            <a:bodyPr wrap="square" rtlCol="0">
              <a:spAutoFit/>
            </a:bodyPr>
            <a:lstStyle/>
            <a:p>
              <a:r>
                <a:rPr lang="en-US" sz="900" dirty="0" smtClean="0"/>
                <a:t>flickr.com/photos/pochacco20</a:t>
              </a:r>
              <a:endParaRPr lang="en-US" sz="900" dirty="0"/>
            </a:p>
          </p:txBody>
        </p:sp>
      </p:grpSp>
      <p:sp>
        <p:nvSpPr>
          <p:cNvPr id="2" name="TextBox 1"/>
          <p:cNvSpPr txBox="1"/>
          <p:nvPr/>
        </p:nvSpPr>
        <p:spPr>
          <a:xfrm>
            <a:off x="3962400" y="990600"/>
            <a:ext cx="4976447" cy="1384995"/>
          </a:xfrm>
          <a:prstGeom prst="rect">
            <a:avLst/>
          </a:prstGeom>
          <a:noFill/>
        </p:spPr>
        <p:txBody>
          <a:bodyPr wrap="square" rtlCol="0">
            <a:spAutoFit/>
          </a:bodyPr>
          <a:lstStyle/>
          <a:p>
            <a:pPr algn="r"/>
            <a:r>
              <a:rPr lang="en-US" sz="2800" b="1" dirty="0" smtClean="0"/>
              <a:t>Content should have goals that support the </a:t>
            </a:r>
          </a:p>
          <a:p>
            <a:pPr algn="r"/>
            <a:r>
              <a:rPr lang="en-US" sz="2800" b="1" dirty="0" smtClean="0"/>
              <a:t>site goals</a:t>
            </a:r>
            <a:endParaRPr lang="en-US" sz="2800" b="1" dirty="0"/>
          </a:p>
        </p:txBody>
      </p:sp>
    </p:spTree>
    <p:extLst>
      <p:ext uri="{BB962C8B-B14F-4D97-AF65-F5344CB8AC3E}">
        <p14:creationId xmlns:p14="http://schemas.microsoft.com/office/powerpoint/2010/main" val="174192303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62200" y="838200"/>
            <a:ext cx="6553200" cy="152400"/>
          </a:xfrm>
          <a:prstGeom prst="rect">
            <a:avLst/>
          </a:prstGeom>
          <a:solidFill>
            <a:srgbClr val="0069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Rectangle 3"/>
          <p:cNvSpPr/>
          <p:nvPr/>
        </p:nvSpPr>
        <p:spPr>
          <a:xfrm>
            <a:off x="228600" y="838200"/>
            <a:ext cx="2057400" cy="152400"/>
          </a:xfrm>
          <a:prstGeom prst="rect">
            <a:avLst/>
          </a:prstGeom>
          <a:solidFill>
            <a:srgbClr val="82C5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100" name="TextBox 4"/>
          <p:cNvSpPr txBox="1">
            <a:spLocks noChangeArrowheads="1"/>
          </p:cNvSpPr>
          <p:nvPr/>
        </p:nvSpPr>
        <p:spPr bwMode="auto">
          <a:xfrm>
            <a:off x="228600" y="228600"/>
            <a:ext cx="8229600" cy="461665"/>
          </a:xfrm>
          <a:prstGeom prst="rect">
            <a:avLst/>
          </a:prstGeom>
          <a:noFill/>
          <a:ln w="9525">
            <a:noFill/>
            <a:miter lim="800000"/>
            <a:headEnd/>
            <a:tailEnd/>
          </a:ln>
        </p:spPr>
        <p:txBody>
          <a:bodyPr>
            <a:spAutoFit/>
          </a:bodyPr>
          <a:lstStyle/>
          <a:p>
            <a:r>
              <a:rPr lang="en-US" sz="2400" dirty="0">
                <a:solidFill>
                  <a:srgbClr val="0069AA"/>
                </a:solidFill>
                <a:latin typeface="Tahoma" pitchFamily="34" charset="0"/>
                <a:cs typeface="Tahoma" pitchFamily="34" charset="0"/>
              </a:rPr>
              <a:t>Planning: </a:t>
            </a:r>
            <a:r>
              <a:rPr lang="en-US" sz="2400" dirty="0" smtClean="0">
                <a:solidFill>
                  <a:srgbClr val="0069AA"/>
                </a:solidFill>
                <a:latin typeface="Tahoma" pitchFamily="34" charset="0"/>
                <a:cs typeface="Tahoma" pitchFamily="34" charset="0"/>
              </a:rPr>
              <a:t>audience</a:t>
            </a:r>
            <a:endParaRPr lang="en-US" sz="2400" dirty="0">
              <a:solidFill>
                <a:srgbClr val="0069AA"/>
              </a:solidFill>
              <a:latin typeface="Tahoma" pitchFamily="34" charset="0"/>
              <a:cs typeface="Tahoma" pitchFamily="34" charset="0"/>
            </a:endParaRPr>
          </a:p>
        </p:txBody>
      </p:sp>
      <p:sp>
        <p:nvSpPr>
          <p:cNvPr id="22" name="Rectangle 21"/>
          <p:cNvSpPr/>
          <p:nvPr/>
        </p:nvSpPr>
        <p:spPr>
          <a:xfrm>
            <a:off x="3997455" y="2286000"/>
            <a:ext cx="1371600" cy="838200"/>
          </a:xfrm>
          <a:prstGeom prst="rect">
            <a:avLst/>
          </a:prstGeom>
          <a:solidFill>
            <a:srgbClr val="92D050"/>
          </a:solid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dirty="0" smtClean="0"/>
              <a:t>enthusiasts</a:t>
            </a:r>
            <a:endParaRPr lang="en-US" sz="1200" dirty="0"/>
          </a:p>
        </p:txBody>
      </p:sp>
      <p:sp>
        <p:nvSpPr>
          <p:cNvPr id="23" name="Rectangle 22"/>
          <p:cNvSpPr/>
          <p:nvPr/>
        </p:nvSpPr>
        <p:spPr>
          <a:xfrm>
            <a:off x="1937677" y="2286000"/>
            <a:ext cx="1371600" cy="838200"/>
          </a:xfrm>
          <a:prstGeom prst="rect">
            <a:avLst/>
          </a:prstGeom>
          <a:solidFill>
            <a:srgbClr val="92D050"/>
          </a:solid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dirty="0" smtClean="0"/>
              <a:t>shoppers</a:t>
            </a:r>
            <a:endParaRPr lang="en-US" sz="1200" dirty="0"/>
          </a:p>
        </p:txBody>
      </p:sp>
      <p:sp>
        <p:nvSpPr>
          <p:cNvPr id="24" name="Rectangle 23"/>
          <p:cNvSpPr/>
          <p:nvPr/>
        </p:nvSpPr>
        <p:spPr>
          <a:xfrm>
            <a:off x="3988988" y="3276600"/>
            <a:ext cx="1371600" cy="838200"/>
          </a:xfrm>
          <a:prstGeom prst="rect">
            <a:avLst/>
          </a:prstGeom>
          <a:solidFill>
            <a:srgbClr val="92D050"/>
          </a:solid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dirty="0" smtClean="0"/>
              <a:t>staff</a:t>
            </a:r>
            <a:endParaRPr lang="en-US" sz="1200" dirty="0"/>
          </a:p>
        </p:txBody>
      </p:sp>
      <p:sp>
        <p:nvSpPr>
          <p:cNvPr id="25" name="Rectangle 24"/>
          <p:cNvSpPr/>
          <p:nvPr/>
        </p:nvSpPr>
        <p:spPr>
          <a:xfrm>
            <a:off x="1937677" y="3276600"/>
            <a:ext cx="1371600" cy="838200"/>
          </a:xfrm>
          <a:prstGeom prst="rect">
            <a:avLst/>
          </a:prstGeom>
          <a:solidFill>
            <a:srgbClr val="92D050"/>
          </a:solid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dirty="0" smtClean="0"/>
              <a:t>renters</a:t>
            </a:r>
            <a:endParaRPr lang="en-US" sz="1200" dirty="0"/>
          </a:p>
        </p:txBody>
      </p:sp>
      <p:sp>
        <p:nvSpPr>
          <p:cNvPr id="42" name="Rectangle 41"/>
          <p:cNvSpPr/>
          <p:nvPr/>
        </p:nvSpPr>
        <p:spPr>
          <a:xfrm>
            <a:off x="1937677" y="4267200"/>
            <a:ext cx="1371600" cy="838200"/>
          </a:xfrm>
          <a:prstGeom prst="rect">
            <a:avLst/>
          </a:prstGeom>
          <a:solidFill>
            <a:srgbClr val="92D050"/>
          </a:solid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dirty="0" smtClean="0"/>
              <a:t>owners</a:t>
            </a:r>
            <a:endParaRPr lang="en-US" sz="1200" dirty="0"/>
          </a:p>
        </p:txBody>
      </p:sp>
      <p:sp>
        <p:nvSpPr>
          <p:cNvPr id="43" name="Rectangle 42"/>
          <p:cNvSpPr/>
          <p:nvPr/>
        </p:nvSpPr>
        <p:spPr>
          <a:xfrm>
            <a:off x="5816599" y="2286000"/>
            <a:ext cx="1371600" cy="838200"/>
          </a:xfrm>
          <a:prstGeom prst="rect">
            <a:avLst/>
          </a:prstGeom>
          <a:solidFill>
            <a:srgbClr val="92D050"/>
          </a:solid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dirty="0" smtClean="0"/>
              <a:t>job seekers</a:t>
            </a:r>
            <a:endParaRPr lang="en-US" sz="1200" dirty="0"/>
          </a:p>
        </p:txBody>
      </p:sp>
      <p:sp>
        <p:nvSpPr>
          <p:cNvPr id="2" name="TextBox 1"/>
          <p:cNvSpPr txBox="1"/>
          <p:nvPr/>
        </p:nvSpPr>
        <p:spPr>
          <a:xfrm>
            <a:off x="2133600" y="1840468"/>
            <a:ext cx="979755" cy="369332"/>
          </a:xfrm>
          <a:prstGeom prst="rect">
            <a:avLst/>
          </a:prstGeom>
          <a:noFill/>
        </p:spPr>
        <p:txBody>
          <a:bodyPr wrap="none" rtlCol="0">
            <a:spAutoFit/>
          </a:bodyPr>
          <a:lstStyle/>
          <a:p>
            <a:r>
              <a:rPr lang="en-US" dirty="0" smtClean="0"/>
              <a:t>Primary</a:t>
            </a:r>
            <a:endParaRPr lang="en-US" dirty="0"/>
          </a:p>
        </p:txBody>
      </p:sp>
      <p:sp>
        <p:nvSpPr>
          <p:cNvPr id="44" name="TextBox 43"/>
          <p:cNvSpPr txBox="1"/>
          <p:nvPr/>
        </p:nvSpPr>
        <p:spPr>
          <a:xfrm>
            <a:off x="3997455" y="1840468"/>
            <a:ext cx="1287532" cy="369332"/>
          </a:xfrm>
          <a:prstGeom prst="rect">
            <a:avLst/>
          </a:prstGeom>
          <a:noFill/>
        </p:spPr>
        <p:txBody>
          <a:bodyPr wrap="none" rtlCol="0">
            <a:spAutoFit/>
          </a:bodyPr>
          <a:lstStyle/>
          <a:p>
            <a:r>
              <a:rPr lang="en-US" dirty="0" smtClean="0"/>
              <a:t>Secondary</a:t>
            </a:r>
            <a:endParaRPr lang="en-US" dirty="0"/>
          </a:p>
        </p:txBody>
      </p:sp>
      <p:sp>
        <p:nvSpPr>
          <p:cNvPr id="45" name="TextBox 44"/>
          <p:cNvSpPr txBox="1"/>
          <p:nvPr/>
        </p:nvSpPr>
        <p:spPr>
          <a:xfrm>
            <a:off x="6031725" y="1840468"/>
            <a:ext cx="941348" cy="369332"/>
          </a:xfrm>
          <a:prstGeom prst="rect">
            <a:avLst/>
          </a:prstGeom>
          <a:noFill/>
        </p:spPr>
        <p:txBody>
          <a:bodyPr wrap="none" rtlCol="0">
            <a:spAutoFit/>
          </a:bodyPr>
          <a:lstStyle/>
          <a:p>
            <a:r>
              <a:rPr lang="en-US" dirty="0" smtClean="0"/>
              <a:t>Tertiary</a:t>
            </a:r>
            <a:endParaRPr lang="en-US" dirty="0"/>
          </a:p>
        </p:txBody>
      </p:sp>
    </p:spTree>
    <p:extLst>
      <p:ext uri="{BB962C8B-B14F-4D97-AF65-F5344CB8AC3E}">
        <p14:creationId xmlns:p14="http://schemas.microsoft.com/office/powerpoint/2010/main" val="568383595"/>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62200" y="838200"/>
            <a:ext cx="6553200" cy="152400"/>
          </a:xfrm>
          <a:prstGeom prst="rect">
            <a:avLst/>
          </a:prstGeom>
          <a:solidFill>
            <a:srgbClr val="0069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Rectangle 3"/>
          <p:cNvSpPr/>
          <p:nvPr/>
        </p:nvSpPr>
        <p:spPr>
          <a:xfrm>
            <a:off x="228600" y="838200"/>
            <a:ext cx="2057400" cy="152400"/>
          </a:xfrm>
          <a:prstGeom prst="rect">
            <a:avLst/>
          </a:prstGeom>
          <a:solidFill>
            <a:srgbClr val="82C5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100" name="TextBox 4"/>
          <p:cNvSpPr txBox="1">
            <a:spLocks noChangeArrowheads="1"/>
          </p:cNvSpPr>
          <p:nvPr/>
        </p:nvSpPr>
        <p:spPr bwMode="auto">
          <a:xfrm>
            <a:off x="228600" y="228600"/>
            <a:ext cx="8229600" cy="461665"/>
          </a:xfrm>
          <a:prstGeom prst="rect">
            <a:avLst/>
          </a:prstGeom>
          <a:noFill/>
          <a:ln w="9525">
            <a:noFill/>
            <a:miter lim="800000"/>
            <a:headEnd/>
            <a:tailEnd/>
          </a:ln>
        </p:spPr>
        <p:txBody>
          <a:bodyPr>
            <a:spAutoFit/>
          </a:bodyPr>
          <a:lstStyle/>
          <a:p>
            <a:r>
              <a:rPr lang="en-US" sz="2400" dirty="0" smtClean="0">
                <a:solidFill>
                  <a:srgbClr val="0069AA"/>
                </a:solidFill>
                <a:latin typeface="Tahoma" pitchFamily="34" charset="0"/>
                <a:cs typeface="Tahoma" pitchFamily="34" charset="0"/>
              </a:rPr>
              <a:t>Planning: audience – get targeted</a:t>
            </a:r>
            <a:endParaRPr lang="en-US" sz="2400" dirty="0">
              <a:solidFill>
                <a:srgbClr val="0069AA"/>
              </a:solidFill>
              <a:latin typeface="Tahoma" pitchFamily="34" charset="0"/>
              <a:cs typeface="Tahoma" pitchFamily="34" charset="0"/>
            </a:endParaRPr>
          </a:p>
        </p:txBody>
      </p:sp>
      <p:sp>
        <p:nvSpPr>
          <p:cNvPr id="26" name="Rectangle 25"/>
          <p:cNvSpPr/>
          <p:nvPr/>
        </p:nvSpPr>
        <p:spPr>
          <a:xfrm>
            <a:off x="2006599" y="2137833"/>
            <a:ext cx="1371600" cy="838200"/>
          </a:xfrm>
          <a:prstGeom prst="rect">
            <a:avLst/>
          </a:prstGeom>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dirty="0" smtClean="0"/>
              <a:t>local newspaper</a:t>
            </a:r>
            <a:endParaRPr lang="en-US" sz="1200" dirty="0"/>
          </a:p>
        </p:txBody>
      </p:sp>
      <p:sp>
        <p:nvSpPr>
          <p:cNvPr id="27" name="Rectangle 26"/>
          <p:cNvSpPr/>
          <p:nvPr/>
        </p:nvSpPr>
        <p:spPr>
          <a:xfrm>
            <a:off x="2006599" y="2442633"/>
            <a:ext cx="1371600" cy="838200"/>
          </a:xfrm>
          <a:prstGeom prst="rect">
            <a:avLst/>
          </a:prstGeom>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dirty="0" smtClean="0"/>
              <a:t>sports blogger</a:t>
            </a:r>
            <a:endParaRPr lang="en-US" sz="1200" dirty="0"/>
          </a:p>
        </p:txBody>
      </p:sp>
      <p:sp>
        <p:nvSpPr>
          <p:cNvPr id="31" name="Rectangle 30"/>
          <p:cNvSpPr/>
          <p:nvPr/>
        </p:nvSpPr>
        <p:spPr>
          <a:xfrm>
            <a:off x="2006599" y="2743200"/>
            <a:ext cx="1371600" cy="838200"/>
          </a:xfrm>
          <a:prstGeom prst="rect">
            <a:avLst/>
          </a:prstGeom>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dirty="0" smtClean="0"/>
              <a:t>fans</a:t>
            </a:r>
            <a:endParaRPr lang="en-US" sz="1200" dirty="0"/>
          </a:p>
        </p:txBody>
      </p:sp>
      <p:sp>
        <p:nvSpPr>
          <p:cNvPr id="32" name="Rectangle 31"/>
          <p:cNvSpPr/>
          <p:nvPr/>
        </p:nvSpPr>
        <p:spPr>
          <a:xfrm>
            <a:off x="5820833" y="2137833"/>
            <a:ext cx="1371600" cy="838200"/>
          </a:xfrm>
          <a:prstGeom prst="rect">
            <a:avLst/>
          </a:prstGeom>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dirty="0" smtClean="0"/>
              <a:t>staff</a:t>
            </a:r>
            <a:endParaRPr lang="en-US" sz="1200" dirty="0"/>
          </a:p>
        </p:txBody>
      </p:sp>
      <p:sp>
        <p:nvSpPr>
          <p:cNvPr id="34" name="Rectangle 33"/>
          <p:cNvSpPr/>
          <p:nvPr/>
        </p:nvSpPr>
        <p:spPr>
          <a:xfrm>
            <a:off x="3801533" y="2137833"/>
            <a:ext cx="1371600" cy="838200"/>
          </a:xfrm>
          <a:prstGeom prst="rect">
            <a:avLst/>
          </a:prstGeom>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dirty="0" smtClean="0"/>
              <a:t>bike shoppers</a:t>
            </a:r>
            <a:endParaRPr lang="en-US" sz="1200" dirty="0"/>
          </a:p>
        </p:txBody>
      </p:sp>
      <p:sp>
        <p:nvSpPr>
          <p:cNvPr id="37" name="Rectangle 36"/>
          <p:cNvSpPr/>
          <p:nvPr/>
        </p:nvSpPr>
        <p:spPr>
          <a:xfrm>
            <a:off x="3801533" y="4576233"/>
            <a:ext cx="1371600" cy="838200"/>
          </a:xfrm>
          <a:prstGeom prst="rect">
            <a:avLst/>
          </a:prstGeom>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dirty="0" smtClean="0"/>
              <a:t>bike owners</a:t>
            </a:r>
            <a:endParaRPr lang="en-US" sz="1200" dirty="0"/>
          </a:p>
        </p:txBody>
      </p:sp>
      <p:sp>
        <p:nvSpPr>
          <p:cNvPr id="38" name="Rectangle 37"/>
          <p:cNvSpPr/>
          <p:nvPr/>
        </p:nvSpPr>
        <p:spPr>
          <a:xfrm>
            <a:off x="5816599" y="4576233"/>
            <a:ext cx="1371600" cy="838200"/>
          </a:xfrm>
          <a:prstGeom prst="rect">
            <a:avLst/>
          </a:prstGeom>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dirty="0" smtClean="0"/>
              <a:t>job seekers</a:t>
            </a:r>
            <a:endParaRPr lang="en-US" sz="1200" dirty="0"/>
          </a:p>
        </p:txBody>
      </p:sp>
      <p:sp>
        <p:nvSpPr>
          <p:cNvPr id="39" name="Rectangle 38"/>
          <p:cNvSpPr/>
          <p:nvPr/>
        </p:nvSpPr>
        <p:spPr>
          <a:xfrm>
            <a:off x="3801533" y="2442633"/>
            <a:ext cx="1371600" cy="838200"/>
          </a:xfrm>
          <a:prstGeom prst="rect">
            <a:avLst/>
          </a:prstGeom>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dirty="0" smtClean="0"/>
              <a:t>new mom/parent</a:t>
            </a:r>
            <a:endParaRPr lang="en-US" sz="1200" dirty="0"/>
          </a:p>
        </p:txBody>
      </p:sp>
      <p:sp>
        <p:nvSpPr>
          <p:cNvPr id="28" name="Rectangle 27"/>
          <p:cNvSpPr/>
          <p:nvPr/>
        </p:nvSpPr>
        <p:spPr>
          <a:xfrm>
            <a:off x="5825066" y="2442633"/>
            <a:ext cx="1371600" cy="838200"/>
          </a:xfrm>
          <a:prstGeom prst="rect">
            <a:avLst/>
          </a:prstGeom>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dirty="0" smtClean="0"/>
              <a:t>website administrator</a:t>
            </a:r>
            <a:endParaRPr lang="en-US" sz="1200" dirty="0"/>
          </a:p>
        </p:txBody>
      </p:sp>
      <p:sp>
        <p:nvSpPr>
          <p:cNvPr id="41" name="Rectangle 40"/>
          <p:cNvSpPr/>
          <p:nvPr/>
        </p:nvSpPr>
        <p:spPr>
          <a:xfrm>
            <a:off x="1985433" y="4576233"/>
            <a:ext cx="1371600" cy="838200"/>
          </a:xfrm>
          <a:prstGeom prst="rect">
            <a:avLst/>
          </a:prstGeom>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dirty="0" smtClean="0"/>
              <a:t>tour guide</a:t>
            </a:r>
            <a:endParaRPr lang="en-US" sz="1200" dirty="0"/>
          </a:p>
        </p:txBody>
      </p:sp>
      <p:sp>
        <p:nvSpPr>
          <p:cNvPr id="40" name="Rectangle 39"/>
          <p:cNvSpPr/>
          <p:nvPr/>
        </p:nvSpPr>
        <p:spPr>
          <a:xfrm>
            <a:off x="3801533" y="4881033"/>
            <a:ext cx="1371600" cy="838200"/>
          </a:xfrm>
          <a:prstGeom prst="rect">
            <a:avLst/>
          </a:prstGeom>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dirty="0" smtClean="0"/>
              <a:t>casual bikers</a:t>
            </a:r>
            <a:endParaRPr lang="en-US" sz="1200" dirty="0"/>
          </a:p>
        </p:txBody>
      </p:sp>
      <p:sp>
        <p:nvSpPr>
          <p:cNvPr id="33" name="Rectangle 32"/>
          <p:cNvSpPr/>
          <p:nvPr/>
        </p:nvSpPr>
        <p:spPr>
          <a:xfrm>
            <a:off x="3801533" y="5173133"/>
            <a:ext cx="1371600" cy="838200"/>
          </a:xfrm>
          <a:prstGeom prst="rect">
            <a:avLst/>
          </a:prstGeom>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dirty="0" smtClean="0"/>
              <a:t>new bike rider</a:t>
            </a:r>
            <a:endParaRPr lang="en-US" sz="1200" dirty="0"/>
          </a:p>
        </p:txBody>
      </p:sp>
      <p:sp>
        <p:nvSpPr>
          <p:cNvPr id="35" name="Rectangle 34"/>
          <p:cNvSpPr/>
          <p:nvPr/>
        </p:nvSpPr>
        <p:spPr>
          <a:xfrm>
            <a:off x="3801533" y="2743200"/>
            <a:ext cx="1371600" cy="838200"/>
          </a:xfrm>
          <a:prstGeom prst="rect">
            <a:avLst/>
          </a:prstGeom>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dirty="0" smtClean="0"/>
              <a:t>person who wants to upgrade their bike</a:t>
            </a:r>
            <a:endParaRPr lang="en-US" sz="1200" dirty="0"/>
          </a:p>
        </p:txBody>
      </p:sp>
      <p:sp>
        <p:nvSpPr>
          <p:cNvPr id="22" name="Rectangle 21"/>
          <p:cNvSpPr/>
          <p:nvPr/>
        </p:nvSpPr>
        <p:spPr>
          <a:xfrm>
            <a:off x="2006599" y="1299633"/>
            <a:ext cx="1371600" cy="838200"/>
          </a:xfrm>
          <a:prstGeom prst="rect">
            <a:avLst/>
          </a:prstGeom>
          <a:solidFill>
            <a:srgbClr val="92D050"/>
          </a:solid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dirty="0" smtClean="0"/>
              <a:t>enthusiasts</a:t>
            </a:r>
            <a:endParaRPr lang="en-US" sz="1200" dirty="0"/>
          </a:p>
        </p:txBody>
      </p:sp>
      <p:sp>
        <p:nvSpPr>
          <p:cNvPr id="23" name="Rectangle 22"/>
          <p:cNvSpPr/>
          <p:nvPr/>
        </p:nvSpPr>
        <p:spPr>
          <a:xfrm>
            <a:off x="3801533" y="1299633"/>
            <a:ext cx="1371600" cy="838200"/>
          </a:xfrm>
          <a:prstGeom prst="rect">
            <a:avLst/>
          </a:prstGeom>
          <a:solidFill>
            <a:srgbClr val="92D050"/>
          </a:solid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dirty="0" smtClean="0"/>
              <a:t>shoppers</a:t>
            </a:r>
            <a:endParaRPr lang="en-US" sz="1200" dirty="0"/>
          </a:p>
        </p:txBody>
      </p:sp>
      <p:sp>
        <p:nvSpPr>
          <p:cNvPr id="24" name="Rectangle 23"/>
          <p:cNvSpPr/>
          <p:nvPr/>
        </p:nvSpPr>
        <p:spPr>
          <a:xfrm>
            <a:off x="5820833" y="1299633"/>
            <a:ext cx="1371600" cy="838200"/>
          </a:xfrm>
          <a:prstGeom prst="rect">
            <a:avLst/>
          </a:prstGeom>
          <a:solidFill>
            <a:srgbClr val="92D050"/>
          </a:solid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dirty="0" smtClean="0"/>
              <a:t>staff</a:t>
            </a:r>
            <a:endParaRPr lang="en-US" sz="1200" dirty="0"/>
          </a:p>
        </p:txBody>
      </p:sp>
      <p:sp>
        <p:nvSpPr>
          <p:cNvPr id="25" name="Rectangle 24"/>
          <p:cNvSpPr/>
          <p:nvPr/>
        </p:nvSpPr>
        <p:spPr>
          <a:xfrm>
            <a:off x="1981200" y="3733800"/>
            <a:ext cx="1371600" cy="838200"/>
          </a:xfrm>
          <a:prstGeom prst="rect">
            <a:avLst/>
          </a:prstGeom>
          <a:solidFill>
            <a:srgbClr val="92D050"/>
          </a:solid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dirty="0" smtClean="0"/>
              <a:t>renters</a:t>
            </a:r>
            <a:endParaRPr lang="en-US" sz="1200" dirty="0"/>
          </a:p>
        </p:txBody>
      </p:sp>
      <p:sp>
        <p:nvSpPr>
          <p:cNvPr id="30" name="Rectangle 29"/>
          <p:cNvSpPr/>
          <p:nvPr/>
        </p:nvSpPr>
        <p:spPr>
          <a:xfrm>
            <a:off x="1985434" y="4893734"/>
            <a:ext cx="1371600" cy="838200"/>
          </a:xfrm>
          <a:prstGeom prst="rect">
            <a:avLst/>
          </a:prstGeom>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dirty="0" smtClean="0"/>
              <a:t>people from out of town</a:t>
            </a:r>
            <a:endParaRPr lang="en-US" sz="1200" dirty="0"/>
          </a:p>
        </p:txBody>
      </p:sp>
      <p:sp>
        <p:nvSpPr>
          <p:cNvPr id="29" name="Rectangle 28"/>
          <p:cNvSpPr/>
          <p:nvPr/>
        </p:nvSpPr>
        <p:spPr>
          <a:xfrm>
            <a:off x="1985434" y="5355167"/>
            <a:ext cx="1371600" cy="838200"/>
          </a:xfrm>
          <a:prstGeom prst="rect">
            <a:avLst/>
          </a:prstGeom>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dirty="0" smtClean="0"/>
              <a:t>hotels that need bikes for guests</a:t>
            </a:r>
            <a:endParaRPr lang="en-US" sz="1200" dirty="0"/>
          </a:p>
        </p:txBody>
      </p:sp>
      <p:sp>
        <p:nvSpPr>
          <p:cNvPr id="42" name="Rectangle 41"/>
          <p:cNvSpPr/>
          <p:nvPr/>
        </p:nvSpPr>
        <p:spPr>
          <a:xfrm>
            <a:off x="3801533" y="3733800"/>
            <a:ext cx="1371600" cy="838200"/>
          </a:xfrm>
          <a:prstGeom prst="rect">
            <a:avLst/>
          </a:prstGeom>
          <a:solidFill>
            <a:srgbClr val="92D050"/>
          </a:solid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dirty="0" smtClean="0"/>
              <a:t>owners</a:t>
            </a:r>
            <a:endParaRPr lang="en-US" sz="1200" dirty="0"/>
          </a:p>
        </p:txBody>
      </p:sp>
      <p:sp>
        <p:nvSpPr>
          <p:cNvPr id="36" name="Rectangle 35"/>
          <p:cNvSpPr/>
          <p:nvPr/>
        </p:nvSpPr>
        <p:spPr>
          <a:xfrm>
            <a:off x="3801533" y="5486400"/>
            <a:ext cx="1371600" cy="838200"/>
          </a:xfrm>
          <a:prstGeom prst="rect">
            <a:avLst/>
          </a:prstGeom>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dirty="0" smtClean="0"/>
              <a:t>competitive rider</a:t>
            </a:r>
            <a:endParaRPr lang="en-US" sz="1200" dirty="0"/>
          </a:p>
        </p:txBody>
      </p:sp>
      <p:sp>
        <p:nvSpPr>
          <p:cNvPr id="43" name="Rectangle 42"/>
          <p:cNvSpPr/>
          <p:nvPr/>
        </p:nvSpPr>
        <p:spPr>
          <a:xfrm>
            <a:off x="5816599" y="3733800"/>
            <a:ext cx="1371600" cy="838200"/>
          </a:xfrm>
          <a:prstGeom prst="rect">
            <a:avLst/>
          </a:prstGeom>
          <a:solidFill>
            <a:srgbClr val="92D050"/>
          </a:solid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dirty="0" smtClean="0"/>
              <a:t>job seekers</a:t>
            </a:r>
            <a:endParaRPr lang="en-US" sz="1200" dirty="0"/>
          </a:p>
        </p:txBody>
      </p:sp>
    </p:spTree>
    <p:extLst>
      <p:ext uri="{BB962C8B-B14F-4D97-AF65-F5344CB8AC3E}">
        <p14:creationId xmlns:p14="http://schemas.microsoft.com/office/powerpoint/2010/main" val="3218076249"/>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19" descr="logo.png"/>
          <p:cNvPicPr>
            <a:picLocks noChangeAspect="1"/>
          </p:cNvPicPr>
          <p:nvPr/>
        </p:nvPicPr>
        <p:blipFill>
          <a:blip r:embed="rId3"/>
          <a:srcRect/>
          <a:stretch>
            <a:fillRect/>
          </a:stretch>
        </p:blipFill>
        <p:spPr bwMode="auto">
          <a:xfrm>
            <a:off x="7543800" y="6096000"/>
            <a:ext cx="1295400" cy="430213"/>
          </a:xfrm>
          <a:prstGeom prst="rect">
            <a:avLst/>
          </a:prstGeom>
          <a:noFill/>
          <a:ln w="9525">
            <a:noFill/>
            <a:miter lim="800000"/>
            <a:headEnd/>
            <a:tailEnd/>
          </a:ln>
        </p:spPr>
      </p:pic>
      <p:sp>
        <p:nvSpPr>
          <p:cNvPr id="7" name="Rectangle 6"/>
          <p:cNvSpPr/>
          <p:nvPr/>
        </p:nvSpPr>
        <p:spPr>
          <a:xfrm>
            <a:off x="2362200" y="838200"/>
            <a:ext cx="6553200" cy="152400"/>
          </a:xfrm>
          <a:prstGeom prst="rect">
            <a:avLst/>
          </a:prstGeom>
          <a:solidFill>
            <a:srgbClr val="0069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228600" y="838200"/>
            <a:ext cx="2057400" cy="152400"/>
          </a:xfrm>
          <a:prstGeom prst="rect">
            <a:avLst/>
          </a:prstGeom>
          <a:solidFill>
            <a:srgbClr val="82C5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TextBox 4"/>
          <p:cNvSpPr txBox="1">
            <a:spLocks noChangeArrowheads="1"/>
          </p:cNvSpPr>
          <p:nvPr/>
        </p:nvSpPr>
        <p:spPr bwMode="auto">
          <a:xfrm>
            <a:off x="228600" y="228600"/>
            <a:ext cx="8229600" cy="461665"/>
          </a:xfrm>
          <a:prstGeom prst="rect">
            <a:avLst/>
          </a:prstGeom>
          <a:noFill/>
          <a:ln w="9525">
            <a:noFill/>
            <a:miter lim="800000"/>
            <a:headEnd/>
            <a:tailEnd/>
          </a:ln>
        </p:spPr>
        <p:txBody>
          <a:bodyPr>
            <a:spAutoFit/>
          </a:bodyPr>
          <a:lstStyle/>
          <a:p>
            <a:r>
              <a:rPr lang="en-US" sz="2400" dirty="0" smtClean="0">
                <a:solidFill>
                  <a:srgbClr val="0069AA"/>
                </a:solidFill>
                <a:latin typeface="Tahoma" pitchFamily="34" charset="0"/>
                <a:cs typeface="Tahoma" pitchFamily="34" charset="0"/>
              </a:rPr>
              <a:t>Planning: topics</a:t>
            </a:r>
            <a:endParaRPr lang="en-US" sz="2400" dirty="0">
              <a:solidFill>
                <a:srgbClr val="0069AA"/>
              </a:solidFill>
              <a:latin typeface="Tahoma" pitchFamily="34" charset="0"/>
              <a:cs typeface="Tahoma" pitchFamily="34" charset="0"/>
            </a:endParaRPr>
          </a:p>
        </p:txBody>
      </p:sp>
      <p:sp>
        <p:nvSpPr>
          <p:cNvPr id="2" name="TextBox 1"/>
          <p:cNvSpPr txBox="1"/>
          <p:nvPr/>
        </p:nvSpPr>
        <p:spPr>
          <a:xfrm>
            <a:off x="2362200" y="1143000"/>
            <a:ext cx="5829300" cy="2308324"/>
          </a:xfrm>
          <a:prstGeom prst="rect">
            <a:avLst/>
          </a:prstGeom>
          <a:noFill/>
        </p:spPr>
        <p:txBody>
          <a:bodyPr wrap="square" rtlCol="0">
            <a:spAutoFit/>
          </a:bodyPr>
          <a:lstStyle/>
          <a:p>
            <a:r>
              <a:rPr lang="en-US" sz="2400" dirty="0" smtClean="0"/>
              <a:t>Audience driven</a:t>
            </a:r>
          </a:p>
          <a:p>
            <a:pPr marL="285750" indent="-285750">
              <a:buFont typeface="Arial" charset="0"/>
              <a:buChar char="•"/>
            </a:pPr>
            <a:r>
              <a:rPr lang="en-US" sz="2000" dirty="0" smtClean="0"/>
              <a:t>Conjecture</a:t>
            </a:r>
          </a:p>
          <a:p>
            <a:pPr marL="285750" indent="-285750">
              <a:buFont typeface="Arial" charset="0"/>
              <a:buChar char="•"/>
            </a:pPr>
            <a:r>
              <a:rPr lang="en-US" sz="2000" dirty="0" smtClean="0"/>
              <a:t>Ask</a:t>
            </a:r>
          </a:p>
          <a:p>
            <a:pPr marL="285750" indent="-285750">
              <a:buFont typeface="Arial" charset="0"/>
              <a:buChar char="•"/>
            </a:pPr>
            <a:r>
              <a:rPr lang="en-US" sz="2000" dirty="0" smtClean="0"/>
              <a:t>Monitor</a:t>
            </a:r>
          </a:p>
          <a:p>
            <a:pPr marL="742950" lvl="1" indent="-285750">
              <a:buFont typeface="Arial" charset="0"/>
              <a:buChar char="•"/>
            </a:pPr>
            <a:r>
              <a:rPr lang="en-US" sz="2000" dirty="0" smtClean="0"/>
              <a:t>Customer touch points</a:t>
            </a:r>
          </a:p>
          <a:p>
            <a:pPr marL="742950" lvl="1" indent="-285750">
              <a:buFont typeface="Arial" charset="0"/>
              <a:buChar char="•"/>
            </a:pPr>
            <a:r>
              <a:rPr lang="en-US" sz="2000" dirty="0" smtClean="0"/>
              <a:t>Social media</a:t>
            </a:r>
          </a:p>
          <a:p>
            <a:pPr marL="742950" lvl="1" indent="-285750">
              <a:buFont typeface="Arial" charset="0"/>
              <a:buChar char="•"/>
            </a:pPr>
            <a:r>
              <a:rPr lang="en-US" sz="2000" dirty="0" smtClean="0"/>
              <a:t>Search</a:t>
            </a:r>
            <a:endParaRPr lang="en-US" sz="2000" dirty="0"/>
          </a:p>
        </p:txBody>
      </p:sp>
      <p:sp>
        <p:nvSpPr>
          <p:cNvPr id="17" name="TextBox 16"/>
          <p:cNvSpPr txBox="1"/>
          <p:nvPr/>
        </p:nvSpPr>
        <p:spPr>
          <a:xfrm>
            <a:off x="2362200" y="3647182"/>
            <a:ext cx="5829300" cy="1077218"/>
          </a:xfrm>
          <a:prstGeom prst="rect">
            <a:avLst/>
          </a:prstGeom>
          <a:noFill/>
        </p:spPr>
        <p:txBody>
          <a:bodyPr wrap="square" rtlCol="0">
            <a:spAutoFit/>
          </a:bodyPr>
          <a:lstStyle/>
          <a:p>
            <a:r>
              <a:rPr lang="en-US" sz="2400" dirty="0" smtClean="0"/>
              <a:t>Author/staff driven</a:t>
            </a:r>
          </a:p>
          <a:p>
            <a:pPr marL="342900" indent="-342900">
              <a:buFont typeface="Arial" charset="0"/>
              <a:buChar char="•"/>
            </a:pPr>
            <a:r>
              <a:rPr lang="en-US" sz="2000" dirty="0" smtClean="0"/>
              <a:t>Passions</a:t>
            </a:r>
          </a:p>
          <a:p>
            <a:pPr marL="342900" indent="-342900">
              <a:buFont typeface="Arial" charset="0"/>
              <a:buChar char="•"/>
            </a:pPr>
            <a:r>
              <a:rPr lang="en-US" sz="2000" dirty="0" smtClean="0"/>
              <a:t>Recent projects</a:t>
            </a:r>
            <a:endParaRPr lang="en-US" sz="2000" dirty="0"/>
          </a:p>
        </p:txBody>
      </p:sp>
      <p:sp>
        <p:nvSpPr>
          <p:cNvPr id="18" name="TextBox 17"/>
          <p:cNvSpPr txBox="1"/>
          <p:nvPr/>
        </p:nvSpPr>
        <p:spPr>
          <a:xfrm>
            <a:off x="2362200" y="5018782"/>
            <a:ext cx="5829300" cy="1077218"/>
          </a:xfrm>
          <a:prstGeom prst="rect">
            <a:avLst/>
          </a:prstGeom>
          <a:noFill/>
        </p:spPr>
        <p:txBody>
          <a:bodyPr wrap="square" rtlCol="0">
            <a:spAutoFit/>
          </a:bodyPr>
          <a:lstStyle/>
          <a:p>
            <a:r>
              <a:rPr lang="en-US" sz="2400" dirty="0" smtClean="0"/>
              <a:t>Organization driven</a:t>
            </a:r>
          </a:p>
          <a:p>
            <a:pPr marL="342900" indent="-342900">
              <a:buFont typeface="Arial" charset="0"/>
              <a:buChar char="•"/>
            </a:pPr>
            <a:r>
              <a:rPr lang="en-US" sz="2000" dirty="0"/>
              <a:t>N</a:t>
            </a:r>
            <a:r>
              <a:rPr lang="en-US" sz="2000" dirty="0" smtClean="0"/>
              <a:t>ews and events</a:t>
            </a:r>
          </a:p>
          <a:p>
            <a:pPr marL="342900" indent="-342900">
              <a:buFont typeface="Arial" charset="0"/>
              <a:buChar char="•"/>
            </a:pPr>
            <a:r>
              <a:rPr lang="en-US" sz="2000" dirty="0" smtClean="0"/>
              <a:t>Success stories</a:t>
            </a:r>
            <a:endParaRPr lang="en-US" sz="2000" dirty="0"/>
          </a:p>
        </p:txBody>
      </p:sp>
    </p:spTree>
    <p:extLst>
      <p:ext uri="{BB962C8B-B14F-4D97-AF65-F5344CB8AC3E}">
        <p14:creationId xmlns:p14="http://schemas.microsoft.com/office/powerpoint/2010/main" val="334050487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19" descr="logo.png"/>
          <p:cNvPicPr>
            <a:picLocks noChangeAspect="1"/>
          </p:cNvPicPr>
          <p:nvPr/>
        </p:nvPicPr>
        <p:blipFill>
          <a:blip r:embed="rId3"/>
          <a:srcRect/>
          <a:stretch>
            <a:fillRect/>
          </a:stretch>
        </p:blipFill>
        <p:spPr bwMode="auto">
          <a:xfrm>
            <a:off x="7543800" y="6096000"/>
            <a:ext cx="1295400" cy="430213"/>
          </a:xfrm>
          <a:prstGeom prst="rect">
            <a:avLst/>
          </a:prstGeom>
          <a:noFill/>
          <a:ln w="9525">
            <a:noFill/>
            <a:miter lim="800000"/>
            <a:headEnd/>
            <a:tailEnd/>
          </a:ln>
        </p:spPr>
      </p:pic>
      <p:sp>
        <p:nvSpPr>
          <p:cNvPr id="7" name="Rectangle 6"/>
          <p:cNvSpPr/>
          <p:nvPr/>
        </p:nvSpPr>
        <p:spPr>
          <a:xfrm>
            <a:off x="2362200" y="838200"/>
            <a:ext cx="6553200" cy="152400"/>
          </a:xfrm>
          <a:prstGeom prst="rect">
            <a:avLst/>
          </a:prstGeom>
          <a:solidFill>
            <a:srgbClr val="0069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228600" y="838200"/>
            <a:ext cx="2057400" cy="152400"/>
          </a:xfrm>
          <a:prstGeom prst="rect">
            <a:avLst/>
          </a:prstGeom>
          <a:solidFill>
            <a:srgbClr val="82C5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TextBox 4"/>
          <p:cNvSpPr txBox="1">
            <a:spLocks noChangeArrowheads="1"/>
          </p:cNvSpPr>
          <p:nvPr/>
        </p:nvSpPr>
        <p:spPr bwMode="auto">
          <a:xfrm>
            <a:off x="228600" y="228600"/>
            <a:ext cx="8229600" cy="461665"/>
          </a:xfrm>
          <a:prstGeom prst="rect">
            <a:avLst/>
          </a:prstGeom>
          <a:noFill/>
          <a:ln w="9525">
            <a:noFill/>
            <a:miter lim="800000"/>
            <a:headEnd/>
            <a:tailEnd/>
          </a:ln>
        </p:spPr>
        <p:txBody>
          <a:bodyPr>
            <a:spAutoFit/>
          </a:bodyPr>
          <a:lstStyle/>
          <a:p>
            <a:r>
              <a:rPr lang="en-US" sz="2400" dirty="0" smtClean="0">
                <a:solidFill>
                  <a:srgbClr val="0069AA"/>
                </a:solidFill>
                <a:latin typeface="Tahoma" pitchFamily="34" charset="0"/>
                <a:cs typeface="Tahoma" pitchFamily="34" charset="0"/>
              </a:rPr>
              <a:t>process</a:t>
            </a:r>
            <a:endParaRPr lang="en-US" sz="2400" dirty="0">
              <a:solidFill>
                <a:srgbClr val="0069AA"/>
              </a:solidFill>
              <a:latin typeface="Tahoma" pitchFamily="34" charset="0"/>
              <a:cs typeface="Tahoma" pitchFamily="34" charset="0"/>
            </a:endParaRPr>
          </a:p>
        </p:txBody>
      </p:sp>
      <p:graphicFrame>
        <p:nvGraphicFramePr>
          <p:cNvPr id="2" name="Diagram 1"/>
          <p:cNvGraphicFramePr/>
          <p:nvPr>
            <p:extLst>
              <p:ext uri="{D42A27DB-BD31-4B8C-83A1-F6EECF244321}">
                <p14:modId xmlns:p14="http://schemas.microsoft.com/office/powerpoint/2010/main" val="2493710100"/>
              </p:ext>
            </p:extLst>
          </p:nvPr>
        </p:nvGraphicFramePr>
        <p:xfrm>
          <a:off x="228600" y="1397000"/>
          <a:ext cx="86868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1935823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19" descr="logo.png"/>
          <p:cNvPicPr>
            <a:picLocks noChangeAspect="1"/>
          </p:cNvPicPr>
          <p:nvPr/>
        </p:nvPicPr>
        <p:blipFill>
          <a:blip r:embed="rId3"/>
          <a:srcRect/>
          <a:stretch>
            <a:fillRect/>
          </a:stretch>
        </p:blipFill>
        <p:spPr bwMode="auto">
          <a:xfrm>
            <a:off x="7543800" y="6096000"/>
            <a:ext cx="1295400" cy="430213"/>
          </a:xfrm>
          <a:prstGeom prst="rect">
            <a:avLst/>
          </a:prstGeom>
          <a:noFill/>
          <a:ln w="9525">
            <a:noFill/>
            <a:miter lim="800000"/>
            <a:headEnd/>
            <a:tailEnd/>
          </a:ln>
        </p:spPr>
      </p:pic>
      <p:sp>
        <p:nvSpPr>
          <p:cNvPr id="7" name="Rectangle 6"/>
          <p:cNvSpPr/>
          <p:nvPr/>
        </p:nvSpPr>
        <p:spPr>
          <a:xfrm>
            <a:off x="2362200" y="838200"/>
            <a:ext cx="6553200" cy="152400"/>
          </a:xfrm>
          <a:prstGeom prst="rect">
            <a:avLst/>
          </a:prstGeom>
          <a:solidFill>
            <a:srgbClr val="0069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228600" y="838200"/>
            <a:ext cx="2057400" cy="152400"/>
          </a:xfrm>
          <a:prstGeom prst="rect">
            <a:avLst/>
          </a:prstGeom>
          <a:solidFill>
            <a:srgbClr val="82C5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TextBox 4"/>
          <p:cNvSpPr txBox="1">
            <a:spLocks noChangeArrowheads="1"/>
          </p:cNvSpPr>
          <p:nvPr/>
        </p:nvSpPr>
        <p:spPr bwMode="auto">
          <a:xfrm>
            <a:off x="228600" y="228600"/>
            <a:ext cx="8229600" cy="461665"/>
          </a:xfrm>
          <a:prstGeom prst="rect">
            <a:avLst/>
          </a:prstGeom>
          <a:noFill/>
          <a:ln w="9525">
            <a:noFill/>
            <a:miter lim="800000"/>
            <a:headEnd/>
            <a:tailEnd/>
          </a:ln>
        </p:spPr>
        <p:txBody>
          <a:bodyPr>
            <a:spAutoFit/>
          </a:bodyPr>
          <a:lstStyle/>
          <a:p>
            <a:r>
              <a:rPr lang="en-US" sz="2400" dirty="0" smtClean="0">
                <a:solidFill>
                  <a:srgbClr val="0069AA"/>
                </a:solidFill>
                <a:latin typeface="Tahoma" pitchFamily="34" charset="0"/>
                <a:cs typeface="Tahoma" pitchFamily="34" charset="0"/>
              </a:rPr>
              <a:t>Create: authoring</a:t>
            </a:r>
            <a:endParaRPr lang="en-US" sz="2400" dirty="0">
              <a:solidFill>
                <a:srgbClr val="0069AA"/>
              </a:solidFill>
              <a:latin typeface="Tahoma" pitchFamily="34" charset="0"/>
              <a:cs typeface="Tahoma" pitchFamily="34" charset="0"/>
            </a:endParaRPr>
          </a:p>
        </p:txBody>
      </p:sp>
      <p:sp>
        <p:nvSpPr>
          <p:cNvPr id="2" name="TextBox 1"/>
          <p:cNvSpPr txBox="1"/>
          <p:nvPr/>
        </p:nvSpPr>
        <p:spPr>
          <a:xfrm>
            <a:off x="2349690" y="2057400"/>
            <a:ext cx="5829300" cy="3416320"/>
          </a:xfrm>
          <a:prstGeom prst="rect">
            <a:avLst/>
          </a:prstGeom>
          <a:noFill/>
        </p:spPr>
        <p:txBody>
          <a:bodyPr wrap="square" rtlCol="0">
            <a:spAutoFit/>
          </a:bodyPr>
          <a:lstStyle/>
          <a:p>
            <a:r>
              <a:rPr lang="en-US" sz="2400" dirty="0" smtClean="0"/>
              <a:t>Blend the art of story telling (literature) with the science of reporting (journalism)</a:t>
            </a:r>
          </a:p>
          <a:p>
            <a:endParaRPr lang="en-US" sz="2400" dirty="0"/>
          </a:p>
          <a:p>
            <a:r>
              <a:rPr lang="en-US" sz="2400" dirty="0" smtClean="0"/>
              <a:t>Be human</a:t>
            </a:r>
          </a:p>
          <a:p>
            <a:endParaRPr lang="en-US" sz="2400" dirty="0"/>
          </a:p>
          <a:p>
            <a:r>
              <a:rPr lang="en-US" sz="2400" dirty="0" smtClean="0"/>
              <a:t>Share or solve; don’t shill</a:t>
            </a:r>
          </a:p>
          <a:p>
            <a:endParaRPr lang="en-US" sz="2400" dirty="0"/>
          </a:p>
          <a:p>
            <a:r>
              <a:rPr lang="en-US" sz="2400" dirty="0" smtClean="0"/>
              <a:t>Delight and surprise</a:t>
            </a:r>
          </a:p>
          <a:p>
            <a:endParaRPr lang="en-US" sz="2400" dirty="0"/>
          </a:p>
        </p:txBody>
      </p:sp>
    </p:spTree>
    <p:extLst>
      <p:ext uri="{BB962C8B-B14F-4D97-AF65-F5344CB8AC3E}">
        <p14:creationId xmlns:p14="http://schemas.microsoft.com/office/powerpoint/2010/main" val="91298157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wipe(left)">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wipe(left)">
                                      <p:cBhvr>
                                        <p:cTn id="2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19" descr="logo.png"/>
          <p:cNvPicPr>
            <a:picLocks noChangeAspect="1"/>
          </p:cNvPicPr>
          <p:nvPr/>
        </p:nvPicPr>
        <p:blipFill>
          <a:blip r:embed="rId3"/>
          <a:srcRect/>
          <a:stretch>
            <a:fillRect/>
          </a:stretch>
        </p:blipFill>
        <p:spPr bwMode="auto">
          <a:xfrm>
            <a:off x="7543800" y="6096000"/>
            <a:ext cx="1295400" cy="430213"/>
          </a:xfrm>
          <a:prstGeom prst="rect">
            <a:avLst/>
          </a:prstGeom>
          <a:noFill/>
          <a:ln w="9525">
            <a:noFill/>
            <a:miter lim="800000"/>
            <a:headEnd/>
            <a:tailEnd/>
          </a:ln>
        </p:spPr>
      </p:pic>
      <p:sp>
        <p:nvSpPr>
          <p:cNvPr id="7" name="Rectangle 6"/>
          <p:cNvSpPr/>
          <p:nvPr/>
        </p:nvSpPr>
        <p:spPr>
          <a:xfrm>
            <a:off x="2362200" y="838200"/>
            <a:ext cx="6553200" cy="152400"/>
          </a:xfrm>
          <a:prstGeom prst="rect">
            <a:avLst/>
          </a:prstGeom>
          <a:solidFill>
            <a:srgbClr val="0069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228600" y="838200"/>
            <a:ext cx="2057400" cy="152400"/>
          </a:xfrm>
          <a:prstGeom prst="rect">
            <a:avLst/>
          </a:prstGeom>
          <a:solidFill>
            <a:srgbClr val="82C5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TextBox 4"/>
          <p:cNvSpPr txBox="1">
            <a:spLocks noChangeArrowheads="1"/>
          </p:cNvSpPr>
          <p:nvPr/>
        </p:nvSpPr>
        <p:spPr bwMode="auto">
          <a:xfrm>
            <a:off x="228600" y="228600"/>
            <a:ext cx="8229600" cy="461665"/>
          </a:xfrm>
          <a:prstGeom prst="rect">
            <a:avLst/>
          </a:prstGeom>
          <a:noFill/>
          <a:ln w="9525">
            <a:noFill/>
            <a:miter lim="800000"/>
            <a:headEnd/>
            <a:tailEnd/>
          </a:ln>
        </p:spPr>
        <p:txBody>
          <a:bodyPr>
            <a:spAutoFit/>
          </a:bodyPr>
          <a:lstStyle/>
          <a:p>
            <a:r>
              <a:rPr lang="en-US" sz="2400" dirty="0" smtClean="0">
                <a:solidFill>
                  <a:srgbClr val="0069AA"/>
                </a:solidFill>
                <a:latin typeface="Tahoma" pitchFamily="34" charset="0"/>
                <a:cs typeface="Tahoma" pitchFamily="34" charset="0"/>
              </a:rPr>
              <a:t>create</a:t>
            </a:r>
            <a:r>
              <a:rPr lang="en-US" sz="2400" dirty="0" smtClean="0">
                <a:solidFill>
                  <a:srgbClr val="0069AA"/>
                </a:solidFill>
                <a:latin typeface="Tahoma" pitchFamily="34" charset="0"/>
                <a:cs typeface="Tahoma" pitchFamily="34" charset="0"/>
              </a:rPr>
              <a:t>: </a:t>
            </a:r>
            <a:r>
              <a:rPr lang="en-US" sz="2400" dirty="0" smtClean="0">
                <a:solidFill>
                  <a:srgbClr val="0069AA"/>
                </a:solidFill>
                <a:latin typeface="Tahoma" pitchFamily="34" charset="0"/>
                <a:cs typeface="Tahoma" pitchFamily="34" charset="0"/>
              </a:rPr>
              <a:t>engagement </a:t>
            </a:r>
            <a:r>
              <a:rPr lang="en-US" sz="2400" dirty="0" smtClean="0">
                <a:solidFill>
                  <a:srgbClr val="0069AA"/>
                </a:solidFill>
                <a:latin typeface="Tahoma" pitchFamily="34" charset="0"/>
                <a:cs typeface="Tahoma" pitchFamily="34" charset="0"/>
              </a:rPr>
              <a:t>focused inverted pyramid</a:t>
            </a:r>
            <a:endParaRPr lang="en-US" sz="2400" dirty="0">
              <a:solidFill>
                <a:srgbClr val="0069AA"/>
              </a:solidFill>
              <a:latin typeface="Tahoma" pitchFamily="34" charset="0"/>
              <a:cs typeface="Tahoma" pitchFamily="34" charset="0"/>
            </a:endParaRPr>
          </a:p>
        </p:txBody>
      </p:sp>
      <p:sp>
        <p:nvSpPr>
          <p:cNvPr id="10" name="TextBox 9"/>
          <p:cNvSpPr txBox="1"/>
          <p:nvPr/>
        </p:nvSpPr>
        <p:spPr>
          <a:xfrm>
            <a:off x="2349690" y="1417459"/>
            <a:ext cx="5829300" cy="3231654"/>
          </a:xfrm>
          <a:prstGeom prst="rect">
            <a:avLst/>
          </a:prstGeom>
          <a:noFill/>
        </p:spPr>
        <p:txBody>
          <a:bodyPr wrap="square" rtlCol="0">
            <a:spAutoFit/>
          </a:bodyPr>
          <a:lstStyle/>
          <a:p>
            <a:r>
              <a:rPr lang="en-US" sz="2400" dirty="0"/>
              <a:t>Most important content first</a:t>
            </a:r>
          </a:p>
          <a:p>
            <a:endParaRPr lang="en-US" sz="2400" dirty="0" smtClean="0"/>
          </a:p>
          <a:p>
            <a:r>
              <a:rPr lang="en-US" sz="2400" dirty="0" smtClean="0"/>
              <a:t>Great Headlines</a:t>
            </a:r>
          </a:p>
          <a:p>
            <a:pPr marL="342900" indent="-342900">
              <a:buFont typeface="Arial" charset="0"/>
              <a:buChar char="•"/>
            </a:pPr>
            <a:r>
              <a:rPr lang="en-US" dirty="0" smtClean="0"/>
              <a:t>“what’s </a:t>
            </a:r>
            <a:r>
              <a:rPr lang="en-US" dirty="0" smtClean="0"/>
              <a:t>in it for me” test </a:t>
            </a:r>
          </a:p>
          <a:p>
            <a:pPr marL="342900" indent="-342900">
              <a:buFont typeface="Arial" charset="0"/>
              <a:buChar char="•"/>
            </a:pPr>
            <a:r>
              <a:rPr lang="en-US" dirty="0" smtClean="0"/>
              <a:t>hook</a:t>
            </a:r>
            <a:r>
              <a:rPr lang="en-US" dirty="0" smtClean="0"/>
              <a:t>: pique </a:t>
            </a:r>
            <a:r>
              <a:rPr lang="en-US" dirty="0"/>
              <a:t>curiosity, intrigue, challenge conventions</a:t>
            </a:r>
          </a:p>
          <a:p>
            <a:pPr marL="342900" indent="-342900">
              <a:buFont typeface="Arial" charset="0"/>
              <a:buChar char="•"/>
            </a:pPr>
            <a:r>
              <a:rPr lang="en-US" dirty="0" smtClean="0"/>
              <a:t>power </a:t>
            </a:r>
            <a:r>
              <a:rPr lang="en-US" dirty="0" smtClean="0"/>
              <a:t>words: secrets, hints, how-to</a:t>
            </a:r>
          </a:p>
          <a:p>
            <a:pPr marL="342900" indent="-342900">
              <a:buFont typeface="Arial" charset="0"/>
              <a:buChar char="•"/>
            </a:pPr>
            <a:r>
              <a:rPr lang="en-US" dirty="0" smtClean="0"/>
              <a:t>unique </a:t>
            </a:r>
            <a:r>
              <a:rPr lang="en-US" dirty="0" smtClean="0"/>
              <a:t>analogies</a:t>
            </a:r>
          </a:p>
          <a:p>
            <a:pPr marL="342900" indent="-342900">
              <a:buFont typeface="Arial" charset="0"/>
              <a:buChar char="•"/>
            </a:pPr>
            <a:r>
              <a:rPr lang="en-US" dirty="0"/>
              <a:t>r</a:t>
            </a:r>
            <a:r>
              <a:rPr lang="en-US" dirty="0" smtClean="0"/>
              <a:t>elate </a:t>
            </a:r>
            <a:r>
              <a:rPr lang="en-US" dirty="0" smtClean="0"/>
              <a:t>to trending topic</a:t>
            </a:r>
          </a:p>
          <a:p>
            <a:pPr marL="342900" indent="-342900">
              <a:buFont typeface="Arial" charset="0"/>
              <a:buChar char="•"/>
            </a:pPr>
            <a:r>
              <a:rPr lang="en-US" dirty="0" smtClean="0"/>
              <a:t>numbered lists</a:t>
            </a:r>
            <a:endParaRPr lang="en-US" dirty="0" smtClean="0"/>
          </a:p>
        </p:txBody>
      </p:sp>
      <p:sp>
        <p:nvSpPr>
          <p:cNvPr id="3" name="Rectangle 2"/>
          <p:cNvSpPr/>
          <p:nvPr/>
        </p:nvSpPr>
        <p:spPr>
          <a:xfrm>
            <a:off x="2362200" y="4919036"/>
            <a:ext cx="6309645" cy="923330"/>
          </a:xfrm>
          <a:prstGeom prst="rect">
            <a:avLst/>
          </a:prstGeom>
        </p:spPr>
        <p:txBody>
          <a:bodyPr wrap="square">
            <a:spAutoFit/>
          </a:bodyPr>
          <a:lstStyle/>
          <a:p>
            <a:r>
              <a:rPr lang="en-US" dirty="0"/>
              <a:t>Goal of the headline is to get people to read the first sentence. Goal of first sentence is to get people to read the second. Goal of second is get them to read the rest.</a:t>
            </a:r>
          </a:p>
        </p:txBody>
      </p:sp>
    </p:spTree>
    <p:extLst>
      <p:ext uri="{BB962C8B-B14F-4D97-AF65-F5344CB8AC3E}">
        <p14:creationId xmlns:p14="http://schemas.microsoft.com/office/powerpoint/2010/main" val="167876095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wipe(left)">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wipe(left)">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wipe(left)">
                                      <p:cBhvr>
                                        <p:cTn id="22" dur="500"/>
                                        <p:tgtEl>
                                          <p:spTgt spid="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wipe(left)">
                                      <p:cBhvr>
                                        <p:cTn id="27" dur="500"/>
                                        <p:tgtEl>
                                          <p:spTgt spid="10">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xEl>
                                              <p:pRg st="6" end="6"/>
                                            </p:txEl>
                                          </p:spTgt>
                                        </p:tgtEl>
                                        <p:attrNameLst>
                                          <p:attrName>style.visibility</p:attrName>
                                        </p:attrNameLst>
                                      </p:cBhvr>
                                      <p:to>
                                        <p:strVal val="visible"/>
                                      </p:to>
                                    </p:set>
                                    <p:animEffect transition="in" filter="wipe(left)">
                                      <p:cBhvr>
                                        <p:cTn id="32" dur="500"/>
                                        <p:tgtEl>
                                          <p:spTgt spid="10">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
                                            <p:txEl>
                                              <p:pRg st="7" end="7"/>
                                            </p:txEl>
                                          </p:spTgt>
                                        </p:tgtEl>
                                        <p:attrNameLst>
                                          <p:attrName>style.visibility</p:attrName>
                                        </p:attrNameLst>
                                      </p:cBhvr>
                                      <p:to>
                                        <p:strVal val="visible"/>
                                      </p:to>
                                    </p:set>
                                    <p:animEffect transition="in" filter="wipe(left)">
                                      <p:cBhvr>
                                        <p:cTn id="37" dur="500"/>
                                        <p:tgtEl>
                                          <p:spTgt spid="10">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0">
                                            <p:txEl>
                                              <p:pRg st="8" end="8"/>
                                            </p:txEl>
                                          </p:spTgt>
                                        </p:tgtEl>
                                        <p:attrNameLst>
                                          <p:attrName>style.visibility</p:attrName>
                                        </p:attrNameLst>
                                      </p:cBhvr>
                                      <p:to>
                                        <p:strVal val="visible"/>
                                      </p:to>
                                    </p:set>
                                    <p:animEffect transition="in" filter="wipe(left)">
                                      <p:cBhvr>
                                        <p:cTn id="42" dur="500"/>
                                        <p:tgtEl>
                                          <p:spTgt spid="10">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left)">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19" descr="logo.png"/>
          <p:cNvPicPr>
            <a:picLocks noChangeAspect="1"/>
          </p:cNvPicPr>
          <p:nvPr/>
        </p:nvPicPr>
        <p:blipFill>
          <a:blip r:embed="rId3"/>
          <a:srcRect/>
          <a:stretch>
            <a:fillRect/>
          </a:stretch>
        </p:blipFill>
        <p:spPr bwMode="auto">
          <a:xfrm>
            <a:off x="7543800" y="6096000"/>
            <a:ext cx="1295400" cy="430213"/>
          </a:xfrm>
          <a:prstGeom prst="rect">
            <a:avLst/>
          </a:prstGeom>
          <a:noFill/>
          <a:ln w="9525">
            <a:noFill/>
            <a:miter lim="800000"/>
            <a:headEnd/>
            <a:tailEnd/>
          </a:ln>
        </p:spPr>
      </p:pic>
      <p:sp>
        <p:nvSpPr>
          <p:cNvPr id="7" name="Rectangle 6"/>
          <p:cNvSpPr/>
          <p:nvPr/>
        </p:nvSpPr>
        <p:spPr>
          <a:xfrm>
            <a:off x="2362200" y="838200"/>
            <a:ext cx="6553200" cy="152400"/>
          </a:xfrm>
          <a:prstGeom prst="rect">
            <a:avLst/>
          </a:prstGeom>
          <a:solidFill>
            <a:srgbClr val="0069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228600" y="838200"/>
            <a:ext cx="2057400" cy="152400"/>
          </a:xfrm>
          <a:prstGeom prst="rect">
            <a:avLst/>
          </a:prstGeom>
          <a:solidFill>
            <a:srgbClr val="82C5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TextBox 4"/>
          <p:cNvSpPr txBox="1">
            <a:spLocks noChangeArrowheads="1"/>
          </p:cNvSpPr>
          <p:nvPr/>
        </p:nvSpPr>
        <p:spPr bwMode="auto">
          <a:xfrm>
            <a:off x="228600" y="228600"/>
            <a:ext cx="8229600" cy="461665"/>
          </a:xfrm>
          <a:prstGeom prst="rect">
            <a:avLst/>
          </a:prstGeom>
          <a:noFill/>
          <a:ln w="9525">
            <a:noFill/>
            <a:miter lim="800000"/>
            <a:headEnd/>
            <a:tailEnd/>
          </a:ln>
        </p:spPr>
        <p:txBody>
          <a:bodyPr>
            <a:spAutoFit/>
          </a:bodyPr>
          <a:lstStyle/>
          <a:p>
            <a:r>
              <a:rPr lang="en-US" sz="2400" dirty="0" smtClean="0">
                <a:solidFill>
                  <a:srgbClr val="0069AA"/>
                </a:solidFill>
                <a:latin typeface="Tahoma" pitchFamily="34" charset="0"/>
                <a:cs typeface="Tahoma" pitchFamily="34" charset="0"/>
              </a:rPr>
              <a:t>Create: optimizing</a:t>
            </a:r>
            <a:endParaRPr lang="en-US" sz="2400" dirty="0">
              <a:solidFill>
                <a:srgbClr val="0069AA"/>
              </a:solidFill>
              <a:latin typeface="Tahoma" pitchFamily="34" charset="0"/>
              <a:cs typeface="Tahoma" pitchFamily="34" charset="0"/>
            </a:endParaRPr>
          </a:p>
        </p:txBody>
      </p:sp>
      <p:sp>
        <p:nvSpPr>
          <p:cNvPr id="10" name="TextBox 9"/>
          <p:cNvSpPr txBox="1"/>
          <p:nvPr/>
        </p:nvSpPr>
        <p:spPr>
          <a:xfrm>
            <a:off x="2400300" y="1371600"/>
            <a:ext cx="5829300" cy="4524315"/>
          </a:xfrm>
          <a:prstGeom prst="rect">
            <a:avLst/>
          </a:prstGeom>
          <a:noFill/>
        </p:spPr>
        <p:txBody>
          <a:bodyPr wrap="square" rtlCol="0">
            <a:spAutoFit/>
          </a:bodyPr>
          <a:lstStyle/>
          <a:p>
            <a:r>
              <a:rPr lang="en-US" sz="2400" dirty="0" err="1" smtClean="0"/>
              <a:t>Scanable</a:t>
            </a:r>
            <a:r>
              <a:rPr lang="en-US" sz="2400" dirty="0" smtClean="0"/>
              <a:t> &amp; </a:t>
            </a:r>
            <a:r>
              <a:rPr lang="en-US" sz="2400" dirty="0" err="1" smtClean="0"/>
              <a:t>Chunkable</a:t>
            </a:r>
            <a:endParaRPr lang="en-US" sz="2400" dirty="0" smtClean="0"/>
          </a:p>
          <a:p>
            <a:pPr marL="342900" indent="-342900">
              <a:buFont typeface="Arial" charset="0"/>
              <a:buChar char="•"/>
            </a:pPr>
            <a:r>
              <a:rPr lang="en-US" dirty="0"/>
              <a:t>r</a:t>
            </a:r>
            <a:r>
              <a:rPr lang="en-US" dirty="0" smtClean="0"/>
              <a:t>ight sized</a:t>
            </a:r>
          </a:p>
          <a:p>
            <a:pPr marL="342900" indent="-342900">
              <a:buFont typeface="Arial" charset="0"/>
              <a:buChar char="•"/>
            </a:pPr>
            <a:r>
              <a:rPr lang="en-US" dirty="0" smtClean="0"/>
              <a:t>headers</a:t>
            </a:r>
          </a:p>
          <a:p>
            <a:pPr marL="342900" indent="-342900">
              <a:buFont typeface="Arial" charset="0"/>
              <a:buChar char="•"/>
            </a:pPr>
            <a:r>
              <a:rPr lang="en-US" dirty="0"/>
              <a:t>b</a:t>
            </a:r>
            <a:r>
              <a:rPr lang="en-US" dirty="0" smtClean="0"/>
              <a:t>ullets</a:t>
            </a:r>
          </a:p>
          <a:p>
            <a:pPr marL="342900" indent="-342900">
              <a:buFont typeface="Arial" charset="0"/>
              <a:buChar char="•"/>
            </a:pPr>
            <a:r>
              <a:rPr lang="en-US" dirty="0" smtClean="0"/>
              <a:t>emphasis, strong, </a:t>
            </a:r>
            <a:r>
              <a:rPr lang="en-US" dirty="0" err="1" smtClean="0"/>
              <a:t>blockquotes</a:t>
            </a:r>
            <a:r>
              <a:rPr lang="en-US" dirty="0" smtClean="0"/>
              <a:t>, sidebars</a:t>
            </a:r>
          </a:p>
          <a:p>
            <a:endParaRPr lang="en-US" sz="2400" dirty="0"/>
          </a:p>
          <a:p>
            <a:r>
              <a:rPr lang="en-US" sz="2400" dirty="0" smtClean="0"/>
              <a:t>Media integration</a:t>
            </a:r>
          </a:p>
          <a:p>
            <a:pPr marL="285750" indent="-285750">
              <a:buFont typeface="Arial" pitchFamily="34" charset="0"/>
              <a:buChar char="•"/>
            </a:pPr>
            <a:r>
              <a:rPr lang="en-US" dirty="0" smtClean="0"/>
              <a:t>Photos, videos, audio, presentation slides</a:t>
            </a:r>
          </a:p>
          <a:p>
            <a:endParaRPr lang="en-US" sz="2400" dirty="0"/>
          </a:p>
          <a:p>
            <a:r>
              <a:rPr lang="en-US" sz="2400" dirty="0" smtClean="0"/>
              <a:t>Links to read more</a:t>
            </a:r>
          </a:p>
          <a:p>
            <a:pPr marL="342900" indent="-342900">
              <a:buFont typeface="Arial" charset="0"/>
              <a:buChar char="•"/>
            </a:pPr>
            <a:r>
              <a:rPr lang="en-US" dirty="0" smtClean="0"/>
              <a:t>Dig deeper</a:t>
            </a:r>
          </a:p>
          <a:p>
            <a:pPr marL="342900" indent="-342900">
              <a:buFont typeface="Arial" charset="0"/>
              <a:buChar char="•"/>
            </a:pPr>
            <a:r>
              <a:rPr lang="en-US" dirty="0" smtClean="0"/>
              <a:t>Related</a:t>
            </a:r>
          </a:p>
          <a:p>
            <a:pPr marL="342900" indent="-342900">
              <a:buFont typeface="Arial" charset="0"/>
              <a:buChar char="•"/>
            </a:pPr>
            <a:endParaRPr lang="en-US" dirty="0"/>
          </a:p>
          <a:p>
            <a:r>
              <a:rPr lang="en-US" sz="2400" dirty="0" smtClean="0"/>
              <a:t>Tag and categorize</a:t>
            </a:r>
            <a:endParaRPr lang="en-US" sz="2400" dirty="0"/>
          </a:p>
        </p:txBody>
      </p:sp>
    </p:spTree>
    <p:extLst>
      <p:ext uri="{BB962C8B-B14F-4D97-AF65-F5344CB8AC3E}">
        <p14:creationId xmlns:p14="http://schemas.microsoft.com/office/powerpoint/2010/main" val="396945611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left)">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wipe(left)">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wipe(left)">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wipe(left)">
                                      <p:cBhvr>
                                        <p:cTn id="27" dur="500"/>
                                        <p:tgtEl>
                                          <p:spTgt spid="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xEl>
                                              <p:pRg st="6" end="6"/>
                                            </p:txEl>
                                          </p:spTgt>
                                        </p:tgtEl>
                                        <p:attrNameLst>
                                          <p:attrName>style.visibility</p:attrName>
                                        </p:attrNameLst>
                                      </p:cBhvr>
                                      <p:to>
                                        <p:strVal val="visible"/>
                                      </p:to>
                                    </p:set>
                                    <p:animEffect transition="in" filter="wipe(left)">
                                      <p:cBhvr>
                                        <p:cTn id="32" dur="500"/>
                                        <p:tgtEl>
                                          <p:spTgt spid="10">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
                                            <p:txEl>
                                              <p:pRg st="7" end="7"/>
                                            </p:txEl>
                                          </p:spTgt>
                                        </p:tgtEl>
                                        <p:attrNameLst>
                                          <p:attrName>style.visibility</p:attrName>
                                        </p:attrNameLst>
                                      </p:cBhvr>
                                      <p:to>
                                        <p:strVal val="visible"/>
                                      </p:to>
                                    </p:set>
                                    <p:animEffect transition="in" filter="wipe(left)">
                                      <p:cBhvr>
                                        <p:cTn id="37" dur="500"/>
                                        <p:tgtEl>
                                          <p:spTgt spid="10">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0">
                                            <p:txEl>
                                              <p:pRg st="9" end="9"/>
                                            </p:txEl>
                                          </p:spTgt>
                                        </p:tgtEl>
                                        <p:attrNameLst>
                                          <p:attrName>style.visibility</p:attrName>
                                        </p:attrNameLst>
                                      </p:cBhvr>
                                      <p:to>
                                        <p:strVal val="visible"/>
                                      </p:to>
                                    </p:set>
                                    <p:animEffect transition="in" filter="wipe(left)">
                                      <p:cBhvr>
                                        <p:cTn id="42" dur="500"/>
                                        <p:tgtEl>
                                          <p:spTgt spid="10">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0">
                                            <p:txEl>
                                              <p:pRg st="10" end="10"/>
                                            </p:txEl>
                                          </p:spTgt>
                                        </p:tgtEl>
                                        <p:attrNameLst>
                                          <p:attrName>style.visibility</p:attrName>
                                        </p:attrNameLst>
                                      </p:cBhvr>
                                      <p:to>
                                        <p:strVal val="visible"/>
                                      </p:to>
                                    </p:set>
                                    <p:animEffect transition="in" filter="wipe(left)">
                                      <p:cBhvr>
                                        <p:cTn id="47" dur="500"/>
                                        <p:tgtEl>
                                          <p:spTgt spid="10">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0">
                                            <p:txEl>
                                              <p:pRg st="11" end="11"/>
                                            </p:txEl>
                                          </p:spTgt>
                                        </p:tgtEl>
                                        <p:attrNameLst>
                                          <p:attrName>style.visibility</p:attrName>
                                        </p:attrNameLst>
                                      </p:cBhvr>
                                      <p:to>
                                        <p:strVal val="visible"/>
                                      </p:to>
                                    </p:set>
                                    <p:animEffect transition="in" filter="wipe(left)">
                                      <p:cBhvr>
                                        <p:cTn id="52" dur="500"/>
                                        <p:tgtEl>
                                          <p:spTgt spid="10">
                                            <p:txEl>
                                              <p:pRg st="11" end="1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0">
                                            <p:txEl>
                                              <p:pRg st="13" end="13"/>
                                            </p:txEl>
                                          </p:spTgt>
                                        </p:tgtEl>
                                        <p:attrNameLst>
                                          <p:attrName>style.visibility</p:attrName>
                                        </p:attrNameLst>
                                      </p:cBhvr>
                                      <p:to>
                                        <p:strVal val="visible"/>
                                      </p:to>
                                    </p:set>
                                    <p:animEffect transition="in" filter="wipe(left)">
                                      <p:cBhvr>
                                        <p:cTn id="57" dur="500"/>
                                        <p:tgtEl>
                                          <p:spTgt spid="10">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19" descr="logo.png"/>
          <p:cNvPicPr>
            <a:picLocks noChangeAspect="1"/>
          </p:cNvPicPr>
          <p:nvPr/>
        </p:nvPicPr>
        <p:blipFill>
          <a:blip r:embed="rId3"/>
          <a:srcRect/>
          <a:stretch>
            <a:fillRect/>
          </a:stretch>
        </p:blipFill>
        <p:spPr bwMode="auto">
          <a:xfrm>
            <a:off x="7543800" y="6096000"/>
            <a:ext cx="1295400" cy="430213"/>
          </a:xfrm>
          <a:prstGeom prst="rect">
            <a:avLst/>
          </a:prstGeom>
          <a:noFill/>
          <a:ln w="9525">
            <a:noFill/>
            <a:miter lim="800000"/>
            <a:headEnd/>
            <a:tailEnd/>
          </a:ln>
        </p:spPr>
      </p:pic>
      <p:sp>
        <p:nvSpPr>
          <p:cNvPr id="7" name="Rectangle 6"/>
          <p:cNvSpPr/>
          <p:nvPr/>
        </p:nvSpPr>
        <p:spPr>
          <a:xfrm>
            <a:off x="2362200" y="838200"/>
            <a:ext cx="6553200" cy="152400"/>
          </a:xfrm>
          <a:prstGeom prst="rect">
            <a:avLst/>
          </a:prstGeom>
          <a:solidFill>
            <a:srgbClr val="0069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228600" y="838200"/>
            <a:ext cx="2057400" cy="152400"/>
          </a:xfrm>
          <a:prstGeom prst="rect">
            <a:avLst/>
          </a:prstGeom>
          <a:solidFill>
            <a:srgbClr val="82C5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TextBox 4"/>
          <p:cNvSpPr txBox="1">
            <a:spLocks noChangeArrowheads="1"/>
          </p:cNvSpPr>
          <p:nvPr/>
        </p:nvSpPr>
        <p:spPr bwMode="auto">
          <a:xfrm>
            <a:off x="228600" y="228600"/>
            <a:ext cx="8229600" cy="461665"/>
          </a:xfrm>
          <a:prstGeom prst="rect">
            <a:avLst/>
          </a:prstGeom>
          <a:noFill/>
          <a:ln w="9525">
            <a:noFill/>
            <a:miter lim="800000"/>
            <a:headEnd/>
            <a:tailEnd/>
          </a:ln>
        </p:spPr>
        <p:txBody>
          <a:bodyPr>
            <a:spAutoFit/>
          </a:bodyPr>
          <a:lstStyle/>
          <a:p>
            <a:r>
              <a:rPr lang="en-US" sz="2400" dirty="0" smtClean="0">
                <a:solidFill>
                  <a:srgbClr val="0069AA"/>
                </a:solidFill>
                <a:latin typeface="Tahoma" pitchFamily="34" charset="0"/>
                <a:cs typeface="Tahoma" pitchFamily="34" charset="0"/>
              </a:rPr>
              <a:t>Create: publishing</a:t>
            </a:r>
            <a:endParaRPr lang="en-US" sz="2400" dirty="0">
              <a:solidFill>
                <a:srgbClr val="0069AA"/>
              </a:solidFill>
              <a:latin typeface="Tahoma" pitchFamily="34" charset="0"/>
              <a:cs typeface="Tahoma" pitchFamily="34" charset="0"/>
            </a:endParaRPr>
          </a:p>
        </p:txBody>
      </p:sp>
      <p:sp>
        <p:nvSpPr>
          <p:cNvPr id="11" name="Oval 10"/>
          <p:cNvSpPr/>
          <p:nvPr/>
        </p:nvSpPr>
        <p:spPr>
          <a:xfrm>
            <a:off x="4038600" y="1286854"/>
            <a:ext cx="1143000" cy="1143000"/>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website</a:t>
            </a:r>
            <a:endParaRPr lang="en-US" sz="1400" dirty="0"/>
          </a:p>
        </p:txBody>
      </p:sp>
      <p:grpSp>
        <p:nvGrpSpPr>
          <p:cNvPr id="7181" name="your properties"/>
          <p:cNvGrpSpPr/>
          <p:nvPr/>
        </p:nvGrpSpPr>
        <p:grpSpPr>
          <a:xfrm>
            <a:off x="1143000" y="3657600"/>
            <a:ext cx="2286000" cy="2286000"/>
            <a:chOff x="1143000" y="3657600"/>
            <a:chExt cx="2286000" cy="2286000"/>
          </a:xfrm>
        </p:grpSpPr>
        <p:sp>
          <p:nvSpPr>
            <p:cNvPr id="12" name="Oval 11"/>
            <p:cNvSpPr/>
            <p:nvPr/>
          </p:nvSpPr>
          <p:spPr>
            <a:xfrm>
              <a:off x="1676400" y="3962400"/>
              <a:ext cx="1219200" cy="1219200"/>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F</a:t>
              </a:r>
              <a:r>
                <a:rPr lang="en-US" sz="1200" dirty="0" smtClean="0"/>
                <a:t>acebook</a:t>
              </a:r>
              <a:endParaRPr lang="en-US" sz="1200" dirty="0"/>
            </a:p>
          </p:txBody>
        </p:sp>
        <p:sp>
          <p:nvSpPr>
            <p:cNvPr id="13" name="Oval 12"/>
            <p:cNvSpPr/>
            <p:nvPr/>
          </p:nvSpPr>
          <p:spPr>
            <a:xfrm>
              <a:off x="2209800" y="4724400"/>
              <a:ext cx="1219200" cy="1219200"/>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LinkedIn</a:t>
              </a:r>
              <a:endParaRPr lang="en-US" sz="1200" dirty="0"/>
            </a:p>
          </p:txBody>
        </p:sp>
        <p:sp>
          <p:nvSpPr>
            <p:cNvPr id="14" name="Oval 13"/>
            <p:cNvSpPr/>
            <p:nvPr/>
          </p:nvSpPr>
          <p:spPr>
            <a:xfrm>
              <a:off x="1143000" y="4724400"/>
              <a:ext cx="1219200" cy="1219200"/>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YouTube</a:t>
              </a:r>
              <a:endParaRPr lang="en-US" sz="1200" dirty="0"/>
            </a:p>
          </p:txBody>
        </p:sp>
        <p:sp>
          <p:nvSpPr>
            <p:cNvPr id="3" name="TextBox 2"/>
            <p:cNvSpPr txBox="1"/>
            <p:nvPr/>
          </p:nvSpPr>
          <p:spPr>
            <a:xfrm>
              <a:off x="1400651" y="3657600"/>
              <a:ext cx="1723549" cy="369332"/>
            </a:xfrm>
            <a:prstGeom prst="rect">
              <a:avLst/>
            </a:prstGeom>
            <a:noFill/>
          </p:spPr>
          <p:txBody>
            <a:bodyPr wrap="none" rtlCol="0">
              <a:spAutoFit/>
            </a:bodyPr>
            <a:lstStyle/>
            <a:p>
              <a:r>
                <a:rPr lang="en-US" dirty="0" smtClean="0"/>
                <a:t>your properties</a:t>
              </a:r>
              <a:endParaRPr lang="en-US" dirty="0"/>
            </a:p>
          </p:txBody>
        </p:sp>
      </p:grpSp>
      <p:grpSp>
        <p:nvGrpSpPr>
          <p:cNvPr id="7187" name="3rd parties"/>
          <p:cNvGrpSpPr/>
          <p:nvPr/>
        </p:nvGrpSpPr>
        <p:grpSpPr>
          <a:xfrm>
            <a:off x="5791200" y="3669268"/>
            <a:ext cx="2286000" cy="2313719"/>
            <a:chOff x="5791200" y="3669268"/>
            <a:chExt cx="2286000" cy="2313719"/>
          </a:xfrm>
        </p:grpSpPr>
        <p:sp>
          <p:nvSpPr>
            <p:cNvPr id="18" name="Oval 17"/>
            <p:cNvSpPr/>
            <p:nvPr/>
          </p:nvSpPr>
          <p:spPr>
            <a:xfrm>
              <a:off x="6324600" y="4001787"/>
              <a:ext cx="1219200" cy="1219200"/>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news sites</a:t>
              </a:r>
              <a:endParaRPr lang="en-US" sz="1200" dirty="0"/>
            </a:p>
          </p:txBody>
        </p:sp>
        <p:sp>
          <p:nvSpPr>
            <p:cNvPr id="19" name="Oval 18"/>
            <p:cNvSpPr/>
            <p:nvPr/>
          </p:nvSpPr>
          <p:spPr>
            <a:xfrm>
              <a:off x="6858000" y="4763787"/>
              <a:ext cx="1219200" cy="1219200"/>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related</a:t>
              </a:r>
              <a:br>
                <a:rPr lang="en-US" sz="1200" dirty="0" smtClean="0"/>
              </a:br>
              <a:r>
                <a:rPr lang="en-US" sz="1200" dirty="0" smtClean="0"/>
                <a:t>sites</a:t>
              </a:r>
              <a:endParaRPr lang="en-US" sz="1200" dirty="0"/>
            </a:p>
          </p:txBody>
        </p:sp>
        <p:sp>
          <p:nvSpPr>
            <p:cNvPr id="20" name="Oval 19"/>
            <p:cNvSpPr/>
            <p:nvPr/>
          </p:nvSpPr>
          <p:spPr>
            <a:xfrm>
              <a:off x="5791200" y="4763787"/>
              <a:ext cx="1219200" cy="1219200"/>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t>aggregators</a:t>
              </a:r>
              <a:endParaRPr lang="en-US" sz="1000" dirty="0"/>
            </a:p>
          </p:txBody>
        </p:sp>
        <p:sp>
          <p:nvSpPr>
            <p:cNvPr id="21" name="TextBox 20"/>
            <p:cNvSpPr txBox="1"/>
            <p:nvPr/>
          </p:nvSpPr>
          <p:spPr>
            <a:xfrm>
              <a:off x="6324600" y="3669268"/>
              <a:ext cx="1205779" cy="369332"/>
            </a:xfrm>
            <a:prstGeom prst="rect">
              <a:avLst/>
            </a:prstGeom>
            <a:noFill/>
          </p:spPr>
          <p:txBody>
            <a:bodyPr wrap="none" rtlCol="0">
              <a:spAutoFit/>
            </a:bodyPr>
            <a:lstStyle/>
            <a:p>
              <a:r>
                <a:rPr lang="en-US" dirty="0" smtClean="0"/>
                <a:t>3</a:t>
              </a:r>
              <a:r>
                <a:rPr lang="en-US" baseline="30000" dirty="0" smtClean="0"/>
                <a:t>rd</a:t>
              </a:r>
              <a:r>
                <a:rPr lang="en-US" dirty="0" smtClean="0"/>
                <a:t> parties</a:t>
              </a:r>
              <a:endParaRPr lang="en-US" dirty="0"/>
            </a:p>
          </p:txBody>
        </p:sp>
      </p:grpSp>
      <p:grpSp>
        <p:nvGrpSpPr>
          <p:cNvPr id="7186" name="Group 7185"/>
          <p:cNvGrpSpPr/>
          <p:nvPr/>
        </p:nvGrpSpPr>
        <p:grpSpPr>
          <a:xfrm>
            <a:off x="3103904" y="2874455"/>
            <a:ext cx="2988403" cy="1485900"/>
            <a:chOff x="3103904" y="2874455"/>
            <a:chExt cx="2988403" cy="1485900"/>
          </a:xfrm>
        </p:grpSpPr>
        <p:grpSp>
          <p:nvGrpSpPr>
            <p:cNvPr id="34" name="Group 33"/>
            <p:cNvGrpSpPr/>
            <p:nvPr/>
          </p:nvGrpSpPr>
          <p:grpSpPr>
            <a:xfrm rot="10800000" flipH="1">
              <a:off x="4700411" y="2874455"/>
              <a:ext cx="1391896" cy="1485900"/>
              <a:chOff x="3039454" y="2705100"/>
              <a:chExt cx="1391896" cy="1485900"/>
            </a:xfrm>
          </p:grpSpPr>
          <p:cxnSp>
            <p:nvCxnSpPr>
              <p:cNvPr id="35" name="Straight Connector 34"/>
              <p:cNvCxnSpPr/>
              <p:nvPr/>
            </p:nvCxnSpPr>
            <p:spPr>
              <a:xfrm flipH="1">
                <a:off x="3039454" y="2705100"/>
                <a:ext cx="1391896" cy="148590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3039454" y="3962400"/>
                <a:ext cx="76200" cy="22860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rot="10800000">
              <a:off x="3103904" y="2874455"/>
              <a:ext cx="1391896" cy="1485900"/>
              <a:chOff x="3048000" y="2705100"/>
              <a:chExt cx="1391896" cy="1485900"/>
            </a:xfrm>
          </p:grpSpPr>
          <p:cxnSp>
            <p:nvCxnSpPr>
              <p:cNvPr id="30" name="Straight Connector 29"/>
              <p:cNvCxnSpPr/>
              <p:nvPr/>
            </p:nvCxnSpPr>
            <p:spPr>
              <a:xfrm flipH="1">
                <a:off x="3048000" y="2705100"/>
                <a:ext cx="1391896" cy="148590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3048000" y="3962400"/>
                <a:ext cx="76200" cy="22860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3" name="TextBox 32"/>
            <p:cNvSpPr txBox="1"/>
            <p:nvPr/>
          </p:nvSpPr>
          <p:spPr>
            <a:xfrm rot="18795531">
              <a:off x="3432518" y="3389472"/>
              <a:ext cx="1128835" cy="307777"/>
            </a:xfrm>
            <a:prstGeom prst="rect">
              <a:avLst/>
            </a:prstGeom>
            <a:noFill/>
          </p:spPr>
          <p:txBody>
            <a:bodyPr wrap="none" rtlCol="0">
              <a:spAutoFit/>
            </a:bodyPr>
            <a:lstStyle/>
            <a:p>
              <a:r>
                <a:rPr lang="en-US" sz="1400" dirty="0" smtClean="0"/>
                <a:t>aggregation</a:t>
              </a:r>
              <a:endParaRPr lang="en-US" sz="1400" dirty="0"/>
            </a:p>
          </p:txBody>
        </p:sp>
      </p:grpSp>
      <p:grpSp>
        <p:nvGrpSpPr>
          <p:cNvPr id="7184" name="APIs"/>
          <p:cNvGrpSpPr/>
          <p:nvPr/>
        </p:nvGrpSpPr>
        <p:grpSpPr>
          <a:xfrm>
            <a:off x="3352800" y="2819400"/>
            <a:ext cx="2624851" cy="1905000"/>
            <a:chOff x="3352800" y="2819400"/>
            <a:chExt cx="2624851" cy="1905000"/>
          </a:xfrm>
        </p:grpSpPr>
        <p:sp>
          <p:nvSpPr>
            <p:cNvPr id="37" name="Oval 36"/>
            <p:cNvSpPr/>
            <p:nvPr/>
          </p:nvSpPr>
          <p:spPr>
            <a:xfrm>
              <a:off x="4474792" y="3232970"/>
              <a:ext cx="276314" cy="276314"/>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8" name="TextBox 37"/>
            <p:cNvSpPr txBox="1"/>
            <p:nvPr/>
          </p:nvSpPr>
          <p:spPr>
            <a:xfrm>
              <a:off x="4713941" y="3217238"/>
              <a:ext cx="564578" cy="307777"/>
            </a:xfrm>
            <a:prstGeom prst="rect">
              <a:avLst/>
            </a:prstGeom>
            <a:noFill/>
          </p:spPr>
          <p:txBody>
            <a:bodyPr wrap="none" rtlCol="0">
              <a:spAutoFit/>
            </a:bodyPr>
            <a:lstStyle/>
            <a:p>
              <a:r>
                <a:rPr lang="en-US" sz="1400" dirty="0" smtClean="0"/>
                <a:t>APIs</a:t>
              </a:r>
              <a:endParaRPr lang="en-US" sz="1400" dirty="0"/>
            </a:p>
          </p:txBody>
        </p:sp>
        <p:cxnSp>
          <p:nvCxnSpPr>
            <p:cNvPr id="41" name="Straight Connector 40"/>
            <p:cNvCxnSpPr/>
            <p:nvPr/>
          </p:nvCxnSpPr>
          <p:spPr>
            <a:xfrm>
              <a:off x="4612949" y="2819400"/>
              <a:ext cx="0" cy="4106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176" name="Straight Arrow Connector 7175"/>
            <p:cNvCxnSpPr/>
            <p:nvPr/>
          </p:nvCxnSpPr>
          <p:spPr>
            <a:xfrm>
              <a:off x="4758451" y="3505200"/>
              <a:ext cx="1219200" cy="1219200"/>
            </a:xfrm>
            <a:prstGeom prst="straightConnector1">
              <a:avLst/>
            </a:prstGeom>
            <a:ln w="38100">
              <a:solidFill>
                <a:schemeClr val="bg1">
                  <a:lumMod val="75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3352800" y="3505200"/>
              <a:ext cx="1146917" cy="1219200"/>
            </a:xfrm>
            <a:prstGeom prst="straightConnector1">
              <a:avLst/>
            </a:prstGeom>
            <a:ln w="38100">
              <a:solidFill>
                <a:schemeClr val="bg1">
                  <a:lumMod val="75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7189" name="feeds syndication"/>
          <p:cNvGrpSpPr/>
          <p:nvPr/>
        </p:nvGrpSpPr>
        <p:grpSpPr>
          <a:xfrm>
            <a:off x="3048000" y="2429854"/>
            <a:ext cx="3092153" cy="1893469"/>
            <a:chOff x="3048000" y="2429854"/>
            <a:chExt cx="3092153" cy="1893469"/>
          </a:xfrm>
        </p:grpSpPr>
        <p:grpSp>
          <p:nvGrpSpPr>
            <p:cNvPr id="7185" name="Group 7184"/>
            <p:cNvGrpSpPr/>
            <p:nvPr/>
          </p:nvGrpSpPr>
          <p:grpSpPr>
            <a:xfrm>
              <a:off x="3048000" y="2429854"/>
              <a:ext cx="3092153" cy="1893469"/>
              <a:chOff x="3048000" y="2429854"/>
              <a:chExt cx="3092153" cy="1893469"/>
            </a:xfrm>
          </p:grpSpPr>
          <p:grpSp>
            <p:nvGrpSpPr>
              <p:cNvPr id="23" name="Group 22"/>
              <p:cNvGrpSpPr/>
              <p:nvPr/>
            </p:nvGrpSpPr>
            <p:grpSpPr>
              <a:xfrm>
                <a:off x="3048000" y="2836355"/>
                <a:ext cx="1391896" cy="1485900"/>
                <a:chOff x="3048000" y="2705100"/>
                <a:chExt cx="1391896" cy="1485900"/>
              </a:xfrm>
            </p:grpSpPr>
            <p:cxnSp>
              <p:nvCxnSpPr>
                <p:cNvPr id="6" name="Straight Connector 5"/>
                <p:cNvCxnSpPr/>
                <p:nvPr/>
              </p:nvCxnSpPr>
              <p:spPr>
                <a:xfrm flipH="1">
                  <a:off x="3048000" y="2705100"/>
                  <a:ext cx="1391896" cy="148590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3048000" y="3962400"/>
                  <a:ext cx="76200" cy="22860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2" name="Oval 21"/>
              <p:cNvSpPr/>
              <p:nvPr/>
            </p:nvSpPr>
            <p:spPr>
              <a:xfrm>
                <a:off x="4471943" y="2543086"/>
                <a:ext cx="276314" cy="276314"/>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8" name="TextBox 27"/>
              <p:cNvSpPr txBox="1"/>
              <p:nvPr/>
            </p:nvSpPr>
            <p:spPr>
              <a:xfrm rot="18795531">
                <a:off x="3209794" y="3217239"/>
                <a:ext cx="1080745" cy="307777"/>
              </a:xfrm>
              <a:prstGeom prst="rect">
                <a:avLst/>
              </a:prstGeom>
              <a:noFill/>
            </p:spPr>
            <p:txBody>
              <a:bodyPr wrap="none" rtlCol="0">
                <a:spAutoFit/>
              </a:bodyPr>
              <a:lstStyle/>
              <a:p>
                <a:r>
                  <a:rPr lang="en-US" sz="1400" dirty="0" smtClean="0"/>
                  <a:t>syndication</a:t>
                </a:r>
                <a:endParaRPr lang="en-US" sz="1400" dirty="0"/>
              </a:p>
            </p:txBody>
          </p:sp>
          <p:cxnSp>
            <p:nvCxnSpPr>
              <p:cNvPr id="7169" name="Straight Connector 7168"/>
              <p:cNvCxnSpPr>
                <a:stCxn id="11" idx="4"/>
                <a:endCxn id="22" idx="0"/>
              </p:cNvCxnSpPr>
              <p:nvPr/>
            </p:nvCxnSpPr>
            <p:spPr>
              <a:xfrm>
                <a:off x="4610100" y="2429854"/>
                <a:ext cx="0" cy="113232"/>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a:xfrm flipH="1">
                <a:off x="4748257" y="2837423"/>
                <a:ext cx="1391896" cy="1485900"/>
                <a:chOff x="3048000" y="2705100"/>
                <a:chExt cx="1391896" cy="1485900"/>
              </a:xfrm>
            </p:grpSpPr>
            <p:cxnSp>
              <p:nvCxnSpPr>
                <p:cNvPr id="26" name="Straight Connector 25"/>
                <p:cNvCxnSpPr/>
                <p:nvPr/>
              </p:nvCxnSpPr>
              <p:spPr>
                <a:xfrm flipH="1">
                  <a:off x="3048000" y="2705100"/>
                  <a:ext cx="1391896" cy="148590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3048000" y="3962400"/>
                  <a:ext cx="76200" cy="22860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sp>
          <p:nvSpPr>
            <p:cNvPr id="61" name="TextBox 60"/>
            <p:cNvSpPr txBox="1"/>
            <p:nvPr/>
          </p:nvSpPr>
          <p:spPr>
            <a:xfrm>
              <a:off x="4711714" y="2514600"/>
              <a:ext cx="622286" cy="307777"/>
            </a:xfrm>
            <a:prstGeom prst="rect">
              <a:avLst/>
            </a:prstGeom>
            <a:noFill/>
          </p:spPr>
          <p:txBody>
            <a:bodyPr wrap="none" rtlCol="0">
              <a:spAutoFit/>
            </a:bodyPr>
            <a:lstStyle/>
            <a:p>
              <a:r>
                <a:rPr lang="en-US" sz="1400" dirty="0" smtClean="0"/>
                <a:t>feeds</a:t>
              </a:r>
              <a:endParaRPr lang="en-US" sz="1400" dirty="0"/>
            </a:p>
          </p:txBody>
        </p:sp>
      </p:grpSp>
    </p:spTree>
    <p:extLst>
      <p:ext uri="{BB962C8B-B14F-4D97-AF65-F5344CB8AC3E}">
        <p14:creationId xmlns:p14="http://schemas.microsoft.com/office/powerpoint/2010/main" val="356471840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181"/>
                                        </p:tgtEl>
                                        <p:attrNameLst>
                                          <p:attrName>style.visibility</p:attrName>
                                        </p:attrNameLst>
                                      </p:cBhvr>
                                      <p:to>
                                        <p:strVal val="visible"/>
                                      </p:to>
                                    </p:set>
                                    <p:animEffect transition="in" filter="wipe(left)">
                                      <p:cBhvr>
                                        <p:cTn id="7" dur="500"/>
                                        <p:tgtEl>
                                          <p:spTgt spid="718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187"/>
                                        </p:tgtEl>
                                        <p:attrNameLst>
                                          <p:attrName>style.visibility</p:attrName>
                                        </p:attrNameLst>
                                      </p:cBhvr>
                                      <p:to>
                                        <p:strVal val="visible"/>
                                      </p:to>
                                    </p:set>
                                    <p:animEffect transition="in" filter="wipe(left)">
                                      <p:cBhvr>
                                        <p:cTn id="12" dur="500"/>
                                        <p:tgtEl>
                                          <p:spTgt spid="718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7189"/>
                                        </p:tgtEl>
                                        <p:attrNameLst>
                                          <p:attrName>style.visibility</p:attrName>
                                        </p:attrNameLst>
                                      </p:cBhvr>
                                      <p:to>
                                        <p:strVal val="visible"/>
                                      </p:to>
                                    </p:set>
                                    <p:animEffect transition="in" filter="wipe(up)">
                                      <p:cBhvr>
                                        <p:cTn id="17" dur="500"/>
                                        <p:tgtEl>
                                          <p:spTgt spid="718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186"/>
                                        </p:tgtEl>
                                        <p:attrNameLst>
                                          <p:attrName>style.visibility</p:attrName>
                                        </p:attrNameLst>
                                      </p:cBhvr>
                                      <p:to>
                                        <p:strVal val="visible"/>
                                      </p:to>
                                    </p:set>
                                    <p:animEffect transition="in" filter="wipe(down)">
                                      <p:cBhvr>
                                        <p:cTn id="22" dur="500"/>
                                        <p:tgtEl>
                                          <p:spTgt spid="718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7184"/>
                                        </p:tgtEl>
                                        <p:attrNameLst>
                                          <p:attrName>style.visibility</p:attrName>
                                        </p:attrNameLst>
                                      </p:cBhvr>
                                      <p:to>
                                        <p:strVal val="visible"/>
                                      </p:to>
                                    </p:set>
                                    <p:animEffect transition="in" filter="wipe(up)">
                                      <p:cBhvr>
                                        <p:cTn id="27" dur="500"/>
                                        <p:tgtEl>
                                          <p:spTgt spid="7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19" descr="logo.png"/>
          <p:cNvPicPr>
            <a:picLocks noChangeAspect="1"/>
          </p:cNvPicPr>
          <p:nvPr/>
        </p:nvPicPr>
        <p:blipFill>
          <a:blip r:embed="rId3"/>
          <a:srcRect/>
          <a:stretch>
            <a:fillRect/>
          </a:stretch>
        </p:blipFill>
        <p:spPr bwMode="auto">
          <a:xfrm>
            <a:off x="7543800" y="6096000"/>
            <a:ext cx="1295400" cy="430213"/>
          </a:xfrm>
          <a:prstGeom prst="rect">
            <a:avLst/>
          </a:prstGeom>
          <a:noFill/>
          <a:ln w="9525">
            <a:noFill/>
            <a:miter lim="800000"/>
            <a:headEnd/>
            <a:tailEnd/>
          </a:ln>
        </p:spPr>
      </p:pic>
      <p:sp>
        <p:nvSpPr>
          <p:cNvPr id="7" name="Rectangle 6"/>
          <p:cNvSpPr/>
          <p:nvPr/>
        </p:nvSpPr>
        <p:spPr>
          <a:xfrm>
            <a:off x="2362200" y="838200"/>
            <a:ext cx="6553200" cy="152400"/>
          </a:xfrm>
          <a:prstGeom prst="rect">
            <a:avLst/>
          </a:prstGeom>
          <a:solidFill>
            <a:srgbClr val="0069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228600" y="838200"/>
            <a:ext cx="2057400" cy="152400"/>
          </a:xfrm>
          <a:prstGeom prst="rect">
            <a:avLst/>
          </a:prstGeom>
          <a:solidFill>
            <a:srgbClr val="82C5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TextBox 4"/>
          <p:cNvSpPr txBox="1">
            <a:spLocks noChangeArrowheads="1"/>
          </p:cNvSpPr>
          <p:nvPr/>
        </p:nvSpPr>
        <p:spPr bwMode="auto">
          <a:xfrm>
            <a:off x="228600" y="228600"/>
            <a:ext cx="8229600" cy="461665"/>
          </a:xfrm>
          <a:prstGeom prst="rect">
            <a:avLst/>
          </a:prstGeom>
          <a:noFill/>
          <a:ln w="9525">
            <a:noFill/>
            <a:miter lim="800000"/>
            <a:headEnd/>
            <a:tailEnd/>
          </a:ln>
        </p:spPr>
        <p:txBody>
          <a:bodyPr>
            <a:spAutoFit/>
          </a:bodyPr>
          <a:lstStyle/>
          <a:p>
            <a:r>
              <a:rPr lang="en-US" sz="2400" dirty="0" smtClean="0">
                <a:solidFill>
                  <a:srgbClr val="0069AA"/>
                </a:solidFill>
                <a:latin typeface="Tahoma" pitchFamily="34" charset="0"/>
                <a:cs typeface="Tahoma" pitchFamily="34" charset="0"/>
              </a:rPr>
              <a:t>process</a:t>
            </a:r>
            <a:endParaRPr lang="en-US" sz="2400" dirty="0">
              <a:solidFill>
                <a:srgbClr val="0069AA"/>
              </a:solidFill>
              <a:latin typeface="Tahoma" pitchFamily="34" charset="0"/>
              <a:cs typeface="Tahoma" pitchFamily="34" charset="0"/>
            </a:endParaRPr>
          </a:p>
        </p:txBody>
      </p:sp>
      <p:graphicFrame>
        <p:nvGraphicFramePr>
          <p:cNvPr id="2" name="Diagram 1"/>
          <p:cNvGraphicFramePr/>
          <p:nvPr>
            <p:extLst>
              <p:ext uri="{D42A27DB-BD31-4B8C-83A1-F6EECF244321}">
                <p14:modId xmlns:p14="http://schemas.microsoft.com/office/powerpoint/2010/main" val="2246599380"/>
              </p:ext>
            </p:extLst>
          </p:nvPr>
        </p:nvGraphicFramePr>
        <p:xfrm>
          <a:off x="228600" y="1397000"/>
          <a:ext cx="86868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3852031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435537"/>
            <a:ext cx="1447800" cy="914400"/>
          </a:xfrm>
          <a:prstGeom prst="rect">
            <a:avLst/>
          </a:prstGeom>
          <a:solidFill>
            <a:srgbClr val="3860BA">
              <a:alpha val="20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o</a:t>
            </a:r>
            <a:r>
              <a:rPr lang="en-US" sz="1400" dirty="0" smtClean="0">
                <a:solidFill>
                  <a:schemeClr val="bg1"/>
                </a:solidFill>
              </a:rPr>
              <a:t>nline </a:t>
            </a:r>
            <a:r>
              <a:rPr lang="en-US" sz="1400" dirty="0">
                <a:solidFill>
                  <a:schemeClr val="bg1"/>
                </a:solidFill>
              </a:rPr>
              <a:t>a</a:t>
            </a:r>
            <a:r>
              <a:rPr lang="en-US" sz="1400" dirty="0" smtClean="0">
                <a:solidFill>
                  <a:schemeClr val="bg1"/>
                </a:solidFill>
              </a:rPr>
              <a:t>dvertising &amp; PR</a:t>
            </a:r>
            <a:endParaRPr lang="en-US" sz="1400" dirty="0">
              <a:solidFill>
                <a:schemeClr val="bg1"/>
              </a:solidFill>
            </a:endParaRPr>
          </a:p>
        </p:txBody>
      </p:sp>
      <p:sp>
        <p:nvSpPr>
          <p:cNvPr id="3" name="Rectangle 2"/>
          <p:cNvSpPr/>
          <p:nvPr/>
        </p:nvSpPr>
        <p:spPr>
          <a:xfrm>
            <a:off x="1676400" y="1435537"/>
            <a:ext cx="1447800" cy="914400"/>
          </a:xfrm>
          <a:prstGeom prst="rect">
            <a:avLst/>
          </a:prstGeom>
          <a:solidFill>
            <a:srgbClr val="3860BA">
              <a:alpha val="20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p</a:t>
            </a:r>
            <a:r>
              <a:rPr lang="en-US" sz="1400" dirty="0" smtClean="0">
                <a:solidFill>
                  <a:schemeClr val="bg1"/>
                </a:solidFill>
              </a:rPr>
              <a:t>erformance based ads</a:t>
            </a:r>
          </a:p>
          <a:p>
            <a:pPr algn="ctr"/>
            <a:r>
              <a:rPr lang="en-US" sz="1400" dirty="0" smtClean="0">
                <a:solidFill>
                  <a:schemeClr val="bg1"/>
                </a:solidFill>
              </a:rPr>
              <a:t>(paid search)</a:t>
            </a:r>
            <a:endParaRPr lang="en-US" sz="1400" dirty="0">
              <a:solidFill>
                <a:schemeClr val="bg1"/>
              </a:solidFill>
            </a:endParaRPr>
          </a:p>
        </p:txBody>
      </p:sp>
      <p:sp>
        <p:nvSpPr>
          <p:cNvPr id="4" name="Rectangle 3"/>
          <p:cNvSpPr/>
          <p:nvPr/>
        </p:nvSpPr>
        <p:spPr>
          <a:xfrm>
            <a:off x="3124200" y="1435537"/>
            <a:ext cx="1447800" cy="914400"/>
          </a:xfrm>
          <a:prstGeom prst="rect">
            <a:avLst/>
          </a:prstGeom>
          <a:solidFill>
            <a:srgbClr val="3860BA">
              <a:alpha val="20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c</a:t>
            </a:r>
            <a:r>
              <a:rPr lang="en-US" sz="1400" dirty="0" smtClean="0">
                <a:solidFill>
                  <a:schemeClr val="bg1"/>
                </a:solidFill>
              </a:rPr>
              <a:t>ontent networking</a:t>
            </a:r>
            <a:endParaRPr lang="en-US" sz="1400" dirty="0">
              <a:solidFill>
                <a:schemeClr val="bg1"/>
              </a:solidFill>
            </a:endParaRPr>
          </a:p>
        </p:txBody>
      </p:sp>
      <p:sp>
        <p:nvSpPr>
          <p:cNvPr id="5" name="Rectangle 4"/>
          <p:cNvSpPr/>
          <p:nvPr/>
        </p:nvSpPr>
        <p:spPr>
          <a:xfrm>
            <a:off x="7467600" y="1435537"/>
            <a:ext cx="1447800" cy="1633657"/>
          </a:xfrm>
          <a:prstGeom prst="rect">
            <a:avLst/>
          </a:prstGeom>
          <a:solidFill>
            <a:srgbClr val="3860BA">
              <a:alpha val="20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solidFill>
              </a:rPr>
              <a:t>Awareness referrals</a:t>
            </a:r>
            <a:endParaRPr lang="en-US" sz="1400" dirty="0">
              <a:solidFill>
                <a:schemeClr val="bg1"/>
              </a:solidFill>
            </a:endParaRPr>
          </a:p>
        </p:txBody>
      </p:sp>
      <p:sp>
        <p:nvSpPr>
          <p:cNvPr id="6" name="Rectangle 5"/>
          <p:cNvSpPr/>
          <p:nvPr/>
        </p:nvSpPr>
        <p:spPr>
          <a:xfrm>
            <a:off x="4800600" y="1435537"/>
            <a:ext cx="2667000" cy="914400"/>
          </a:xfrm>
          <a:prstGeom prst="rect">
            <a:avLst/>
          </a:prstGeom>
          <a:solidFill>
            <a:srgbClr val="3860BA">
              <a:alpha val="20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u</a:t>
            </a:r>
            <a:r>
              <a:rPr lang="en-US" sz="1400" dirty="0" smtClean="0">
                <a:solidFill>
                  <a:schemeClr val="bg1"/>
                </a:solidFill>
              </a:rPr>
              <a:t>ser centered listings</a:t>
            </a:r>
          </a:p>
          <a:p>
            <a:pPr algn="ctr"/>
            <a:r>
              <a:rPr lang="en-US" sz="1400" dirty="0" smtClean="0">
                <a:solidFill>
                  <a:schemeClr val="bg1"/>
                </a:solidFill>
              </a:rPr>
              <a:t>(organic search)</a:t>
            </a:r>
            <a:endParaRPr lang="en-US" sz="1400" dirty="0">
              <a:solidFill>
                <a:schemeClr val="bg1"/>
              </a:solidFill>
            </a:endParaRPr>
          </a:p>
        </p:txBody>
      </p:sp>
      <p:sp>
        <p:nvSpPr>
          <p:cNvPr id="7" name="Rectangle 6"/>
          <p:cNvSpPr/>
          <p:nvPr/>
        </p:nvSpPr>
        <p:spPr>
          <a:xfrm>
            <a:off x="7467600" y="3066217"/>
            <a:ext cx="1447800" cy="1633657"/>
          </a:xfrm>
          <a:prstGeom prst="rect">
            <a:avLst/>
          </a:prstGeom>
          <a:solidFill>
            <a:srgbClr val="3860BA">
              <a:alpha val="20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solidFill>
              </a:rPr>
              <a:t>Peer </a:t>
            </a:r>
            <a:r>
              <a:rPr lang="en-US" sz="1200" dirty="0" smtClean="0">
                <a:solidFill>
                  <a:schemeClr val="bg1"/>
                </a:solidFill>
              </a:rPr>
              <a:t>recommendations</a:t>
            </a:r>
            <a:endParaRPr lang="en-US" sz="1200" dirty="0">
              <a:solidFill>
                <a:schemeClr val="bg1"/>
              </a:solidFill>
            </a:endParaRPr>
          </a:p>
        </p:txBody>
      </p:sp>
      <p:sp>
        <p:nvSpPr>
          <p:cNvPr id="8" name="Rectangle 7"/>
          <p:cNvSpPr/>
          <p:nvPr/>
        </p:nvSpPr>
        <p:spPr>
          <a:xfrm>
            <a:off x="7467600" y="4699874"/>
            <a:ext cx="1447800" cy="914400"/>
          </a:xfrm>
          <a:prstGeom prst="rect">
            <a:avLst/>
          </a:prstGeom>
          <a:solidFill>
            <a:srgbClr val="3860BA">
              <a:alpha val="20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solidFill>
              </a:rPr>
              <a:t>Authority </a:t>
            </a:r>
            <a:r>
              <a:rPr lang="en-US" sz="1200" dirty="0" smtClean="0">
                <a:solidFill>
                  <a:schemeClr val="bg1"/>
                </a:solidFill>
              </a:rPr>
              <a:t>recommendations</a:t>
            </a:r>
            <a:endParaRPr lang="en-US" sz="1200" dirty="0">
              <a:solidFill>
                <a:schemeClr val="bg1"/>
              </a:solidFill>
            </a:endParaRPr>
          </a:p>
        </p:txBody>
      </p:sp>
      <p:sp>
        <p:nvSpPr>
          <p:cNvPr id="9" name="Rectangle 8"/>
          <p:cNvSpPr/>
          <p:nvPr/>
        </p:nvSpPr>
        <p:spPr>
          <a:xfrm>
            <a:off x="7467600" y="5766674"/>
            <a:ext cx="1447800" cy="914400"/>
          </a:xfrm>
          <a:prstGeom prst="rect">
            <a:avLst/>
          </a:prstGeom>
          <a:solidFill>
            <a:srgbClr val="3860BA">
              <a:alpha val="20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solidFill>
              </a:rPr>
              <a:t>Reputation</a:t>
            </a:r>
          </a:p>
          <a:p>
            <a:pPr algn="ctr"/>
            <a:r>
              <a:rPr lang="en-US" sz="1400" dirty="0" smtClean="0">
                <a:solidFill>
                  <a:schemeClr val="bg1"/>
                </a:solidFill>
              </a:rPr>
              <a:t>Management</a:t>
            </a:r>
            <a:endParaRPr lang="en-US" sz="1200" dirty="0">
              <a:solidFill>
                <a:schemeClr val="bg1"/>
              </a:solidFill>
            </a:endParaRPr>
          </a:p>
        </p:txBody>
      </p:sp>
      <p:sp>
        <p:nvSpPr>
          <p:cNvPr id="10" name="Rectangle 9"/>
          <p:cNvSpPr/>
          <p:nvPr/>
        </p:nvSpPr>
        <p:spPr>
          <a:xfrm>
            <a:off x="5257800" y="5766674"/>
            <a:ext cx="1447800" cy="914400"/>
          </a:xfrm>
          <a:prstGeom prst="rect">
            <a:avLst/>
          </a:prstGeom>
          <a:solidFill>
            <a:srgbClr val="3860BA">
              <a:alpha val="20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t</a:t>
            </a:r>
            <a:r>
              <a:rPr lang="en-US" sz="1400" dirty="0" smtClean="0">
                <a:solidFill>
                  <a:schemeClr val="bg1"/>
                </a:solidFill>
              </a:rPr>
              <a:t>rusted advisor</a:t>
            </a:r>
          </a:p>
          <a:p>
            <a:pPr algn="ctr"/>
            <a:r>
              <a:rPr lang="en-US" sz="1400" dirty="0" smtClean="0">
                <a:solidFill>
                  <a:schemeClr val="bg1"/>
                </a:solidFill>
              </a:rPr>
              <a:t>requests</a:t>
            </a:r>
            <a:endParaRPr lang="en-US" sz="1200" dirty="0">
              <a:solidFill>
                <a:schemeClr val="bg1"/>
              </a:solidFill>
            </a:endParaRPr>
          </a:p>
        </p:txBody>
      </p:sp>
      <p:sp>
        <p:nvSpPr>
          <p:cNvPr id="11" name="Rectangle 10"/>
          <p:cNvSpPr/>
          <p:nvPr/>
        </p:nvSpPr>
        <p:spPr>
          <a:xfrm>
            <a:off x="3810000" y="5766674"/>
            <a:ext cx="1447800" cy="914400"/>
          </a:xfrm>
          <a:prstGeom prst="rect">
            <a:avLst/>
          </a:prstGeom>
          <a:solidFill>
            <a:srgbClr val="3860BA">
              <a:alpha val="20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solidFill>
              </a:rPr>
              <a:t>user</a:t>
            </a:r>
          </a:p>
          <a:p>
            <a:pPr algn="ctr"/>
            <a:r>
              <a:rPr lang="en-US" sz="1400" dirty="0" smtClean="0">
                <a:solidFill>
                  <a:schemeClr val="bg1"/>
                </a:solidFill>
              </a:rPr>
              <a:t>requests</a:t>
            </a:r>
            <a:endParaRPr lang="en-US" sz="1200" dirty="0">
              <a:solidFill>
                <a:schemeClr val="bg1"/>
              </a:solidFill>
            </a:endParaRPr>
          </a:p>
        </p:txBody>
      </p:sp>
      <p:sp>
        <p:nvSpPr>
          <p:cNvPr id="12" name="Rectangle 11"/>
          <p:cNvSpPr/>
          <p:nvPr/>
        </p:nvSpPr>
        <p:spPr>
          <a:xfrm>
            <a:off x="2362200" y="5766674"/>
            <a:ext cx="1447800" cy="914400"/>
          </a:xfrm>
          <a:prstGeom prst="rect">
            <a:avLst/>
          </a:prstGeom>
          <a:solidFill>
            <a:srgbClr val="3860BA">
              <a:alpha val="20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r</a:t>
            </a:r>
            <a:r>
              <a:rPr lang="en-US" sz="1400" dirty="0" smtClean="0">
                <a:solidFill>
                  <a:schemeClr val="bg1"/>
                </a:solidFill>
              </a:rPr>
              <a:t>etention programs</a:t>
            </a:r>
            <a:endParaRPr lang="en-US" sz="1200" dirty="0">
              <a:solidFill>
                <a:schemeClr val="bg1"/>
              </a:solidFill>
            </a:endParaRPr>
          </a:p>
        </p:txBody>
      </p:sp>
      <p:sp>
        <p:nvSpPr>
          <p:cNvPr id="13" name="TextBox 12"/>
          <p:cNvSpPr txBox="1"/>
          <p:nvPr/>
        </p:nvSpPr>
        <p:spPr>
          <a:xfrm>
            <a:off x="3975277" y="5458897"/>
            <a:ext cx="1189749" cy="307777"/>
          </a:xfrm>
          <a:prstGeom prst="rect">
            <a:avLst/>
          </a:prstGeom>
          <a:noFill/>
        </p:spPr>
        <p:txBody>
          <a:bodyPr wrap="none" rtlCol="0">
            <a:spAutoFit/>
          </a:bodyPr>
          <a:lstStyle/>
          <a:p>
            <a:r>
              <a:rPr lang="en-US" sz="1400" dirty="0"/>
              <a:t>t</a:t>
            </a:r>
            <a:r>
              <a:rPr lang="en-US" sz="1400" dirty="0" smtClean="0"/>
              <a:t>ouch pieces</a:t>
            </a:r>
            <a:endParaRPr lang="en-US" sz="1400" dirty="0"/>
          </a:p>
        </p:txBody>
      </p:sp>
      <p:sp>
        <p:nvSpPr>
          <p:cNvPr id="14" name="TextBox 13"/>
          <p:cNvSpPr txBox="1"/>
          <p:nvPr/>
        </p:nvSpPr>
        <p:spPr>
          <a:xfrm>
            <a:off x="7511616" y="1143000"/>
            <a:ext cx="1358064" cy="307777"/>
          </a:xfrm>
          <a:prstGeom prst="rect">
            <a:avLst/>
          </a:prstGeom>
          <a:noFill/>
        </p:spPr>
        <p:txBody>
          <a:bodyPr wrap="none" rtlCol="0">
            <a:spAutoFit/>
          </a:bodyPr>
          <a:lstStyle/>
          <a:p>
            <a:r>
              <a:rPr lang="en-US" sz="1400" dirty="0"/>
              <a:t>w</a:t>
            </a:r>
            <a:r>
              <a:rPr lang="en-US" sz="1400" dirty="0" smtClean="0"/>
              <a:t>ord of mouse</a:t>
            </a:r>
            <a:endParaRPr lang="en-US" sz="1400" dirty="0"/>
          </a:p>
        </p:txBody>
      </p:sp>
      <p:sp>
        <p:nvSpPr>
          <p:cNvPr id="15" name="Rectangle 14"/>
          <p:cNvSpPr/>
          <p:nvPr/>
        </p:nvSpPr>
        <p:spPr>
          <a:xfrm>
            <a:off x="228600" y="2883337"/>
            <a:ext cx="1447800" cy="1600200"/>
          </a:xfrm>
          <a:prstGeom prst="rect">
            <a:avLst/>
          </a:prstGeom>
          <a:solidFill>
            <a:srgbClr val="3860BA">
              <a:alpha val="20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t</a:t>
            </a:r>
            <a:r>
              <a:rPr lang="en-US" sz="1400" dirty="0" smtClean="0">
                <a:solidFill>
                  <a:schemeClr val="bg1"/>
                </a:solidFill>
              </a:rPr>
              <a:t>raditional advertising &amp; PR</a:t>
            </a:r>
            <a:endParaRPr lang="en-US" sz="1200" dirty="0">
              <a:solidFill>
                <a:schemeClr val="bg1"/>
              </a:solidFill>
            </a:endParaRPr>
          </a:p>
        </p:txBody>
      </p:sp>
      <p:sp>
        <p:nvSpPr>
          <p:cNvPr id="16" name="Rectangle 15"/>
          <p:cNvSpPr/>
          <p:nvPr/>
        </p:nvSpPr>
        <p:spPr>
          <a:xfrm>
            <a:off x="228600" y="4623674"/>
            <a:ext cx="1447800" cy="1447800"/>
          </a:xfrm>
          <a:prstGeom prst="rect">
            <a:avLst/>
          </a:prstGeom>
          <a:solidFill>
            <a:srgbClr val="3860BA">
              <a:alpha val="20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t</a:t>
            </a:r>
            <a:r>
              <a:rPr lang="en-US" sz="1400" dirty="0" smtClean="0">
                <a:solidFill>
                  <a:schemeClr val="bg1"/>
                </a:solidFill>
              </a:rPr>
              <a:t>raditional sales</a:t>
            </a:r>
            <a:endParaRPr lang="en-US" sz="1200" dirty="0">
              <a:solidFill>
                <a:schemeClr val="bg1"/>
              </a:solidFill>
            </a:endParaRPr>
          </a:p>
        </p:txBody>
      </p:sp>
      <p:sp>
        <p:nvSpPr>
          <p:cNvPr id="17" name="Rectangle 16"/>
          <p:cNvSpPr/>
          <p:nvPr/>
        </p:nvSpPr>
        <p:spPr>
          <a:xfrm>
            <a:off x="228600" y="6071474"/>
            <a:ext cx="1447800" cy="609600"/>
          </a:xfrm>
          <a:prstGeom prst="rect">
            <a:avLst/>
          </a:prstGeom>
          <a:solidFill>
            <a:srgbClr val="3860BA">
              <a:alpha val="20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c</a:t>
            </a:r>
            <a:r>
              <a:rPr lang="en-US" sz="1400" dirty="0" smtClean="0">
                <a:solidFill>
                  <a:schemeClr val="bg1"/>
                </a:solidFill>
              </a:rPr>
              <a:t>ustom service</a:t>
            </a:r>
            <a:endParaRPr lang="en-US" sz="1200" dirty="0">
              <a:solidFill>
                <a:schemeClr val="bg1"/>
              </a:solidFill>
            </a:endParaRPr>
          </a:p>
        </p:txBody>
      </p:sp>
      <p:sp>
        <p:nvSpPr>
          <p:cNvPr id="18" name="TextBox 17"/>
          <p:cNvSpPr txBox="1"/>
          <p:nvPr/>
        </p:nvSpPr>
        <p:spPr>
          <a:xfrm>
            <a:off x="228600" y="2390597"/>
            <a:ext cx="1478290" cy="523220"/>
          </a:xfrm>
          <a:prstGeom prst="rect">
            <a:avLst/>
          </a:prstGeom>
          <a:noFill/>
          <a:ln>
            <a:noFill/>
          </a:ln>
        </p:spPr>
        <p:txBody>
          <a:bodyPr wrap="none" rtlCol="0">
            <a:spAutoFit/>
          </a:bodyPr>
          <a:lstStyle/>
          <a:p>
            <a:pPr algn="ctr"/>
            <a:r>
              <a:rPr lang="en-US" sz="1400" dirty="0" smtClean="0"/>
              <a:t>offline</a:t>
            </a:r>
          </a:p>
          <a:p>
            <a:pPr algn="ctr"/>
            <a:r>
              <a:rPr lang="en-US" sz="1400" dirty="0" smtClean="0"/>
              <a:t>communications</a:t>
            </a:r>
            <a:endParaRPr lang="en-US" sz="1400" dirty="0"/>
          </a:p>
        </p:txBody>
      </p:sp>
      <p:sp>
        <p:nvSpPr>
          <p:cNvPr id="19" name="Rectangle 18"/>
          <p:cNvSpPr/>
          <p:nvPr/>
        </p:nvSpPr>
        <p:spPr>
          <a:xfrm>
            <a:off x="3359086" y="2724699"/>
            <a:ext cx="1813560" cy="1828800"/>
          </a:xfrm>
          <a:prstGeom prst="rect">
            <a:avLst/>
          </a:prstGeom>
          <a:solidFill>
            <a:srgbClr val="3860BA">
              <a:alpha val="20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e</a:t>
            </a:r>
            <a:r>
              <a:rPr lang="en-US" sz="1400" dirty="0" smtClean="0">
                <a:solidFill>
                  <a:schemeClr val="bg1"/>
                </a:solidFill>
              </a:rPr>
              <a:t>ngagement content</a:t>
            </a:r>
            <a:endParaRPr lang="en-US" sz="1200" dirty="0">
              <a:solidFill>
                <a:schemeClr val="bg1"/>
              </a:solidFill>
            </a:endParaRPr>
          </a:p>
        </p:txBody>
      </p:sp>
      <p:sp>
        <p:nvSpPr>
          <p:cNvPr id="20" name="Rectangle 19"/>
          <p:cNvSpPr/>
          <p:nvPr/>
        </p:nvSpPr>
        <p:spPr>
          <a:xfrm>
            <a:off x="1912620" y="3044739"/>
            <a:ext cx="1447800" cy="1524000"/>
          </a:xfrm>
          <a:prstGeom prst="rect">
            <a:avLst/>
          </a:prstGeom>
          <a:solidFill>
            <a:srgbClr val="3860BA"/>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smtClean="0">
                <a:solidFill>
                  <a:schemeClr val="bg1"/>
                </a:solidFill>
              </a:rPr>
              <a:t>brochureware</a:t>
            </a:r>
            <a:endParaRPr lang="en-US" sz="1200" dirty="0">
              <a:solidFill>
                <a:schemeClr val="bg1"/>
              </a:solidFill>
            </a:endParaRPr>
          </a:p>
        </p:txBody>
      </p:sp>
      <p:sp>
        <p:nvSpPr>
          <p:cNvPr id="21" name="Rectangle 20"/>
          <p:cNvSpPr/>
          <p:nvPr/>
        </p:nvSpPr>
        <p:spPr>
          <a:xfrm>
            <a:off x="1914144" y="2724699"/>
            <a:ext cx="1447800" cy="320040"/>
          </a:xfrm>
          <a:prstGeom prst="rect">
            <a:avLst/>
          </a:prstGeom>
          <a:solidFill>
            <a:srgbClr val="3860BA">
              <a:alpha val="20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l</a:t>
            </a:r>
            <a:r>
              <a:rPr lang="en-US" sz="1400" dirty="0" smtClean="0">
                <a:solidFill>
                  <a:schemeClr val="bg1"/>
                </a:solidFill>
              </a:rPr>
              <a:t>anding pages</a:t>
            </a:r>
            <a:endParaRPr lang="en-US" sz="1200" dirty="0">
              <a:solidFill>
                <a:schemeClr val="bg1"/>
              </a:solidFill>
            </a:endParaRPr>
          </a:p>
        </p:txBody>
      </p:sp>
      <p:sp>
        <p:nvSpPr>
          <p:cNvPr id="22" name="Rectangle 21"/>
          <p:cNvSpPr/>
          <p:nvPr/>
        </p:nvSpPr>
        <p:spPr>
          <a:xfrm>
            <a:off x="1912620" y="4553499"/>
            <a:ext cx="5334000" cy="457200"/>
          </a:xfrm>
          <a:prstGeom prst="rect">
            <a:avLst/>
          </a:prstGeom>
          <a:solidFill>
            <a:srgbClr val="3860BA">
              <a:alpha val="20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c</a:t>
            </a:r>
            <a:r>
              <a:rPr lang="en-US" sz="1400" dirty="0" smtClean="0">
                <a:solidFill>
                  <a:schemeClr val="bg1"/>
                </a:solidFill>
              </a:rPr>
              <a:t>onversion mechanisms</a:t>
            </a:r>
            <a:endParaRPr lang="en-US" sz="1200" dirty="0">
              <a:solidFill>
                <a:schemeClr val="bg1"/>
              </a:solidFill>
            </a:endParaRPr>
          </a:p>
        </p:txBody>
      </p:sp>
      <p:sp>
        <p:nvSpPr>
          <p:cNvPr id="23" name="Rectangle 22"/>
          <p:cNvSpPr/>
          <p:nvPr/>
        </p:nvSpPr>
        <p:spPr>
          <a:xfrm>
            <a:off x="1912620" y="5085410"/>
            <a:ext cx="5334000" cy="318552"/>
          </a:xfrm>
          <a:prstGeom prst="rect">
            <a:avLst/>
          </a:prstGeom>
          <a:solidFill>
            <a:srgbClr val="3860BA">
              <a:alpha val="20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c</a:t>
            </a:r>
            <a:r>
              <a:rPr lang="en-US" sz="1400" dirty="0" smtClean="0">
                <a:solidFill>
                  <a:schemeClr val="bg1"/>
                </a:solidFill>
              </a:rPr>
              <a:t>ustomer relationship management</a:t>
            </a:r>
            <a:endParaRPr lang="en-US" sz="1200" dirty="0">
              <a:solidFill>
                <a:schemeClr val="bg1"/>
              </a:solidFill>
            </a:endParaRPr>
          </a:p>
        </p:txBody>
      </p:sp>
      <p:sp>
        <p:nvSpPr>
          <p:cNvPr id="24" name="Rectangle 23"/>
          <p:cNvSpPr/>
          <p:nvPr/>
        </p:nvSpPr>
        <p:spPr>
          <a:xfrm>
            <a:off x="5379053" y="2724699"/>
            <a:ext cx="1867567" cy="914400"/>
          </a:xfrm>
          <a:prstGeom prst="rect">
            <a:avLst/>
          </a:prstGeom>
          <a:solidFill>
            <a:srgbClr val="3860BA">
              <a:alpha val="20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solidFill>
              </a:rPr>
              <a:t>social content</a:t>
            </a:r>
            <a:endParaRPr lang="en-US" sz="1200" dirty="0">
              <a:solidFill>
                <a:schemeClr val="bg1"/>
              </a:solidFill>
            </a:endParaRPr>
          </a:p>
        </p:txBody>
      </p:sp>
      <p:sp>
        <p:nvSpPr>
          <p:cNvPr id="25" name="TextBox 24"/>
          <p:cNvSpPr txBox="1"/>
          <p:nvPr/>
        </p:nvSpPr>
        <p:spPr>
          <a:xfrm>
            <a:off x="2949215" y="2438400"/>
            <a:ext cx="792205" cy="307777"/>
          </a:xfrm>
          <a:prstGeom prst="rect">
            <a:avLst/>
          </a:prstGeom>
          <a:noFill/>
        </p:spPr>
        <p:txBody>
          <a:bodyPr wrap="none" rtlCol="0">
            <a:spAutoFit/>
          </a:bodyPr>
          <a:lstStyle/>
          <a:p>
            <a:r>
              <a:rPr lang="en-US" sz="1400" dirty="0" smtClean="0"/>
              <a:t>website</a:t>
            </a:r>
            <a:endParaRPr lang="en-US" sz="1400" dirty="0"/>
          </a:p>
        </p:txBody>
      </p:sp>
      <p:sp>
        <p:nvSpPr>
          <p:cNvPr id="26" name="TextBox 25"/>
          <p:cNvSpPr txBox="1"/>
          <p:nvPr/>
        </p:nvSpPr>
        <p:spPr>
          <a:xfrm>
            <a:off x="5722770" y="2438400"/>
            <a:ext cx="1180131" cy="307777"/>
          </a:xfrm>
          <a:prstGeom prst="rect">
            <a:avLst/>
          </a:prstGeom>
          <a:noFill/>
        </p:spPr>
        <p:txBody>
          <a:bodyPr wrap="none" rtlCol="0">
            <a:spAutoFit/>
          </a:bodyPr>
          <a:lstStyle/>
          <a:p>
            <a:r>
              <a:rPr lang="en-US" sz="1400" dirty="0"/>
              <a:t>s</a:t>
            </a:r>
            <a:r>
              <a:rPr lang="en-US" sz="1400" dirty="0" smtClean="0"/>
              <a:t>ocial media</a:t>
            </a:r>
            <a:endParaRPr lang="en-US" sz="1400" dirty="0"/>
          </a:p>
        </p:txBody>
      </p:sp>
      <p:sp>
        <p:nvSpPr>
          <p:cNvPr id="27" name="TextBox 26"/>
          <p:cNvSpPr txBox="1"/>
          <p:nvPr/>
        </p:nvSpPr>
        <p:spPr>
          <a:xfrm>
            <a:off x="1066800" y="1158240"/>
            <a:ext cx="2873110" cy="307777"/>
          </a:xfrm>
          <a:prstGeom prst="rect">
            <a:avLst/>
          </a:prstGeom>
          <a:noFill/>
        </p:spPr>
        <p:txBody>
          <a:bodyPr wrap="square" rtlCol="0">
            <a:spAutoFit/>
          </a:bodyPr>
          <a:lstStyle/>
          <a:p>
            <a:pPr algn="ctr"/>
            <a:r>
              <a:rPr lang="en-US" sz="1400" dirty="0"/>
              <a:t>o</a:t>
            </a:r>
            <a:r>
              <a:rPr lang="en-US" sz="1400" dirty="0" smtClean="0"/>
              <a:t>nline corporate communications</a:t>
            </a:r>
            <a:endParaRPr lang="en-US" sz="1400" dirty="0"/>
          </a:p>
        </p:txBody>
      </p:sp>
      <p:sp>
        <p:nvSpPr>
          <p:cNvPr id="28" name="Rectangle 27"/>
          <p:cNvSpPr/>
          <p:nvPr/>
        </p:nvSpPr>
        <p:spPr>
          <a:xfrm>
            <a:off x="5379051" y="3620882"/>
            <a:ext cx="1867567" cy="914400"/>
          </a:xfrm>
          <a:prstGeom prst="rect">
            <a:avLst/>
          </a:prstGeom>
          <a:solidFill>
            <a:srgbClr val="3860BA">
              <a:alpha val="20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u</a:t>
            </a:r>
            <a:r>
              <a:rPr lang="en-US" sz="1400" dirty="0" smtClean="0">
                <a:solidFill>
                  <a:schemeClr val="bg1"/>
                </a:solidFill>
              </a:rPr>
              <a:t>ser engagement</a:t>
            </a:r>
            <a:endParaRPr lang="en-US" sz="1200" dirty="0">
              <a:solidFill>
                <a:schemeClr val="bg1"/>
              </a:solidFill>
            </a:endParaRPr>
          </a:p>
        </p:txBody>
      </p:sp>
      <p:sp>
        <p:nvSpPr>
          <p:cNvPr id="29" name="TextBox 4"/>
          <p:cNvSpPr txBox="1">
            <a:spLocks noChangeArrowheads="1"/>
          </p:cNvSpPr>
          <p:nvPr/>
        </p:nvSpPr>
        <p:spPr bwMode="auto">
          <a:xfrm>
            <a:off x="228600" y="228600"/>
            <a:ext cx="8229600" cy="461665"/>
          </a:xfrm>
          <a:prstGeom prst="rect">
            <a:avLst/>
          </a:prstGeom>
          <a:noFill/>
          <a:ln w="9525">
            <a:noFill/>
            <a:miter lim="800000"/>
            <a:headEnd/>
            <a:tailEnd/>
          </a:ln>
        </p:spPr>
        <p:txBody>
          <a:bodyPr>
            <a:spAutoFit/>
          </a:bodyPr>
          <a:lstStyle/>
          <a:p>
            <a:r>
              <a:rPr lang="en-US" sz="2400" dirty="0" smtClean="0">
                <a:solidFill>
                  <a:srgbClr val="0069AA"/>
                </a:solidFill>
                <a:latin typeface="Tahoma" pitchFamily="34" charset="0"/>
                <a:cs typeface="Tahoma" pitchFamily="34" charset="0"/>
              </a:rPr>
              <a:t>Typical site</a:t>
            </a:r>
            <a:endParaRPr lang="en-US" sz="2400" dirty="0">
              <a:solidFill>
                <a:srgbClr val="0069AA"/>
              </a:solidFill>
              <a:latin typeface="Tahoma" pitchFamily="34" charset="0"/>
              <a:cs typeface="Tahoma" pitchFamily="34" charset="0"/>
            </a:endParaRPr>
          </a:p>
        </p:txBody>
      </p:sp>
      <p:grpSp>
        <p:nvGrpSpPr>
          <p:cNvPr id="30" name="Group 29"/>
          <p:cNvGrpSpPr/>
          <p:nvPr/>
        </p:nvGrpSpPr>
        <p:grpSpPr>
          <a:xfrm>
            <a:off x="228600" y="838200"/>
            <a:ext cx="8686800" cy="152400"/>
            <a:chOff x="228600" y="838200"/>
            <a:chExt cx="8686800" cy="152400"/>
          </a:xfrm>
        </p:grpSpPr>
        <p:sp>
          <p:nvSpPr>
            <p:cNvPr id="31" name="Rectangle 30"/>
            <p:cNvSpPr/>
            <p:nvPr/>
          </p:nvSpPr>
          <p:spPr>
            <a:xfrm>
              <a:off x="2362200" y="838200"/>
              <a:ext cx="6553200" cy="152400"/>
            </a:xfrm>
            <a:prstGeom prst="rect">
              <a:avLst/>
            </a:prstGeom>
            <a:solidFill>
              <a:srgbClr val="0069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Rectangle 31"/>
            <p:cNvSpPr/>
            <p:nvPr/>
          </p:nvSpPr>
          <p:spPr>
            <a:xfrm>
              <a:off x="228600" y="838200"/>
              <a:ext cx="2057400" cy="152400"/>
            </a:xfrm>
            <a:prstGeom prst="rect">
              <a:avLst/>
            </a:prstGeom>
            <a:solidFill>
              <a:srgbClr val="82C5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pic>
        <p:nvPicPr>
          <p:cNvPr id="3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71633"/>
          <a:stretch/>
        </p:blipFill>
        <p:spPr bwMode="auto">
          <a:xfrm>
            <a:off x="7246620" y="-24938"/>
            <a:ext cx="1952523" cy="688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930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875" y="1262705"/>
            <a:ext cx="8315325"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t="2294" b="21003"/>
          <a:stretch/>
        </p:blipFill>
        <p:spPr bwMode="auto">
          <a:xfrm>
            <a:off x="1157120" y="0"/>
            <a:ext cx="6996280" cy="6854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2133600" y="308228"/>
            <a:ext cx="5619838" cy="6549772"/>
            <a:chOff x="2202117" y="304800"/>
            <a:chExt cx="5619838" cy="6549772"/>
          </a:xfrm>
        </p:grpSpPr>
        <p:sp>
          <p:nvSpPr>
            <p:cNvPr id="11" name="Rectangle 10"/>
            <p:cNvSpPr/>
            <p:nvPr/>
          </p:nvSpPr>
          <p:spPr>
            <a:xfrm>
              <a:off x="2202119" y="380999"/>
              <a:ext cx="3970081" cy="762001"/>
            </a:xfrm>
            <a:prstGeom prst="rect">
              <a:avLst/>
            </a:prstGeom>
            <a:solidFill>
              <a:srgbClr val="0069A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p:nvPr/>
          </p:nvSpPr>
          <p:spPr>
            <a:xfrm>
              <a:off x="6172201" y="380999"/>
              <a:ext cx="1600200" cy="6473573"/>
            </a:xfrm>
            <a:prstGeom prst="rect">
              <a:avLst/>
            </a:prstGeom>
            <a:solidFill>
              <a:srgbClr val="0069A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4" name="Rectangle 13"/>
            <p:cNvSpPr/>
            <p:nvPr/>
          </p:nvSpPr>
          <p:spPr>
            <a:xfrm>
              <a:off x="2202117" y="1295398"/>
              <a:ext cx="3970081" cy="5559173"/>
            </a:xfrm>
            <a:prstGeom prst="rect">
              <a:avLst/>
            </a:prstGeom>
            <a:solidFill>
              <a:srgbClr val="82C55B">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extBox 1"/>
            <p:cNvSpPr txBox="1"/>
            <p:nvPr/>
          </p:nvSpPr>
          <p:spPr>
            <a:xfrm>
              <a:off x="7162800" y="304800"/>
              <a:ext cx="659155" cy="369332"/>
            </a:xfrm>
            <a:prstGeom prst="rect">
              <a:avLst/>
            </a:prstGeom>
            <a:noFill/>
          </p:spPr>
          <p:txBody>
            <a:bodyPr wrap="none" rtlCol="0">
              <a:spAutoFit/>
            </a:bodyPr>
            <a:lstStyle/>
            <a:p>
              <a:r>
                <a:rPr lang="en-US" b="1" dirty="0">
                  <a:solidFill>
                    <a:srgbClr val="0069AA"/>
                  </a:solidFill>
                </a:rPr>
                <a:t>p</a:t>
              </a:r>
              <a:r>
                <a:rPr lang="en-US" b="1" dirty="0" smtClean="0">
                  <a:solidFill>
                    <a:srgbClr val="0069AA"/>
                  </a:solidFill>
                </a:rPr>
                <a:t>aid</a:t>
              </a:r>
              <a:endParaRPr lang="en-US" b="1" dirty="0">
                <a:solidFill>
                  <a:srgbClr val="0069AA"/>
                </a:solidFill>
              </a:endParaRPr>
            </a:p>
          </p:txBody>
        </p:sp>
        <p:sp>
          <p:nvSpPr>
            <p:cNvPr id="16" name="TextBox 15"/>
            <p:cNvSpPr txBox="1"/>
            <p:nvPr/>
          </p:nvSpPr>
          <p:spPr>
            <a:xfrm>
              <a:off x="5181600" y="1219200"/>
              <a:ext cx="1018227" cy="369332"/>
            </a:xfrm>
            <a:prstGeom prst="rect">
              <a:avLst/>
            </a:prstGeom>
            <a:noFill/>
          </p:spPr>
          <p:txBody>
            <a:bodyPr wrap="none" rtlCol="0">
              <a:spAutoFit/>
            </a:bodyPr>
            <a:lstStyle/>
            <a:p>
              <a:r>
                <a:rPr lang="en-US" b="1" dirty="0" smtClean="0">
                  <a:solidFill>
                    <a:srgbClr val="82C55B"/>
                  </a:solidFill>
                </a:rPr>
                <a:t>organic</a:t>
              </a:r>
              <a:endParaRPr lang="en-US" b="1" dirty="0">
                <a:solidFill>
                  <a:srgbClr val="82C55B"/>
                </a:solidFill>
              </a:endParaRPr>
            </a:p>
          </p:txBody>
        </p:sp>
      </p:grpSp>
    </p:spTree>
    <p:extLst>
      <p:ext uri="{BB962C8B-B14F-4D97-AF65-F5344CB8AC3E}">
        <p14:creationId xmlns:p14="http://schemas.microsoft.com/office/powerpoint/2010/main" val="31344606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wipe(up)">
                                      <p:cBhvr>
                                        <p:cTn id="7" dur="500"/>
                                        <p:tgtEl>
                                          <p:spTgt spid="102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74" name="Picture 19" descr="logo.png"/>
          <p:cNvPicPr>
            <a:picLocks noChangeAspect="1"/>
          </p:cNvPicPr>
          <p:nvPr/>
        </p:nvPicPr>
        <p:blipFill>
          <a:blip r:embed="rId3"/>
          <a:srcRect/>
          <a:stretch>
            <a:fillRect/>
          </a:stretch>
        </p:blipFill>
        <p:spPr bwMode="auto">
          <a:xfrm>
            <a:off x="7543800" y="6096000"/>
            <a:ext cx="1295400" cy="430213"/>
          </a:xfrm>
          <a:prstGeom prst="rect">
            <a:avLst/>
          </a:prstGeom>
          <a:noFill/>
          <a:ln w="9525">
            <a:noFill/>
            <a:miter lim="800000"/>
            <a:headEnd/>
            <a:tailEnd/>
          </a:ln>
        </p:spPr>
      </p:pic>
      <p:sp>
        <p:nvSpPr>
          <p:cNvPr id="7" name="Rectangle 6"/>
          <p:cNvSpPr/>
          <p:nvPr/>
        </p:nvSpPr>
        <p:spPr>
          <a:xfrm>
            <a:off x="2362200" y="838200"/>
            <a:ext cx="6553200" cy="152400"/>
          </a:xfrm>
          <a:prstGeom prst="rect">
            <a:avLst/>
          </a:prstGeom>
          <a:solidFill>
            <a:srgbClr val="0069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228600" y="838200"/>
            <a:ext cx="2057400" cy="152400"/>
          </a:xfrm>
          <a:prstGeom prst="rect">
            <a:avLst/>
          </a:prstGeom>
          <a:solidFill>
            <a:srgbClr val="82C5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TextBox 4"/>
          <p:cNvSpPr txBox="1">
            <a:spLocks noChangeArrowheads="1"/>
          </p:cNvSpPr>
          <p:nvPr/>
        </p:nvSpPr>
        <p:spPr bwMode="auto">
          <a:xfrm>
            <a:off x="228600" y="228600"/>
            <a:ext cx="8229600" cy="461665"/>
          </a:xfrm>
          <a:prstGeom prst="rect">
            <a:avLst/>
          </a:prstGeom>
          <a:noFill/>
          <a:ln w="9525">
            <a:noFill/>
            <a:miter lim="800000"/>
            <a:headEnd/>
            <a:tailEnd/>
          </a:ln>
        </p:spPr>
        <p:txBody>
          <a:bodyPr>
            <a:spAutoFit/>
          </a:bodyPr>
          <a:lstStyle/>
          <a:p>
            <a:r>
              <a:rPr lang="en-US" sz="2400" dirty="0" smtClean="0">
                <a:solidFill>
                  <a:srgbClr val="0069AA"/>
                </a:solidFill>
                <a:latin typeface="Tahoma" pitchFamily="34" charset="0"/>
                <a:cs typeface="Tahoma" pitchFamily="34" charset="0"/>
              </a:rPr>
              <a:t>Add a user</a:t>
            </a:r>
            <a:endParaRPr lang="en-US" sz="2400" dirty="0">
              <a:solidFill>
                <a:srgbClr val="0069AA"/>
              </a:solidFill>
              <a:latin typeface="Tahoma" pitchFamily="34" charset="0"/>
              <a:cs typeface="Tahoma" pitchFamily="34" charset="0"/>
            </a:endParaRPr>
          </a:p>
        </p:txBody>
      </p:sp>
      <p:sp>
        <p:nvSpPr>
          <p:cNvPr id="16" name="TextBox 15"/>
          <p:cNvSpPr txBox="1"/>
          <p:nvPr/>
        </p:nvSpPr>
        <p:spPr>
          <a:xfrm>
            <a:off x="4624696" y="3213318"/>
            <a:ext cx="2233304" cy="1815882"/>
          </a:xfrm>
          <a:prstGeom prst="rect">
            <a:avLst/>
          </a:prstGeom>
          <a:noFill/>
        </p:spPr>
        <p:txBody>
          <a:bodyPr wrap="none" rtlCol="0">
            <a:spAutoFit/>
          </a:bodyPr>
          <a:lstStyle/>
          <a:p>
            <a:pPr lvl="0" algn="ctr"/>
            <a:r>
              <a:rPr lang="en-US" sz="4700" dirty="0">
                <a:solidFill>
                  <a:schemeClr val="bg1"/>
                </a:solidFill>
                <a:latin typeface="+mn-lt"/>
              </a:rPr>
              <a:t>search</a:t>
            </a:r>
            <a:br>
              <a:rPr lang="en-US" sz="4700" dirty="0">
                <a:solidFill>
                  <a:schemeClr val="bg1"/>
                </a:solidFill>
                <a:latin typeface="+mn-lt"/>
              </a:rPr>
            </a:br>
            <a:r>
              <a:rPr lang="en-US" sz="4700" dirty="0">
                <a:solidFill>
                  <a:schemeClr val="bg1"/>
                </a:solidFill>
                <a:latin typeface="+mn-lt"/>
              </a:rPr>
              <a:t>engines</a:t>
            </a:r>
          </a:p>
          <a:p>
            <a:pPr algn="ctr"/>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714500"/>
            <a:ext cx="3048000" cy="430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015139"/>
            <a:ext cx="5638800" cy="5705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Hermes blind"/>
          <p:cNvSpPr/>
          <p:nvPr/>
        </p:nvSpPr>
        <p:spPr>
          <a:xfrm>
            <a:off x="228600" y="1143000"/>
            <a:ext cx="1295400" cy="27249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my blind"/>
          <p:cNvSpPr/>
          <p:nvPr/>
        </p:nvSpPr>
        <p:spPr>
          <a:xfrm>
            <a:off x="2514600" y="1177725"/>
            <a:ext cx="1371600" cy="27249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arnsworth blind"/>
          <p:cNvSpPr/>
          <p:nvPr/>
        </p:nvSpPr>
        <p:spPr>
          <a:xfrm>
            <a:off x="1371600" y="3995767"/>
            <a:ext cx="1295400" cy="27249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Zoidbergg blind"/>
          <p:cNvSpPr/>
          <p:nvPr/>
        </p:nvSpPr>
        <p:spPr>
          <a:xfrm>
            <a:off x="4191000" y="3995767"/>
            <a:ext cx="1447800" cy="27249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Leela blind"/>
          <p:cNvSpPr/>
          <p:nvPr/>
        </p:nvSpPr>
        <p:spPr>
          <a:xfrm>
            <a:off x="3841172" y="1143000"/>
            <a:ext cx="2026227" cy="2759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y blind"/>
          <p:cNvSpPr/>
          <p:nvPr/>
        </p:nvSpPr>
        <p:spPr>
          <a:xfrm>
            <a:off x="1371600" y="1182520"/>
            <a:ext cx="1143000" cy="27249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Zap blind"/>
          <p:cNvSpPr/>
          <p:nvPr/>
        </p:nvSpPr>
        <p:spPr>
          <a:xfrm>
            <a:off x="2667000" y="3995766"/>
            <a:ext cx="1371600" cy="27249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om blind"/>
          <p:cNvSpPr/>
          <p:nvPr/>
        </p:nvSpPr>
        <p:spPr>
          <a:xfrm>
            <a:off x="142009" y="3907425"/>
            <a:ext cx="1229591" cy="27809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2773874"/>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p:stCondLst>
                              <p:cond delay="500"/>
                            </p:stCondLst>
                            <p:childTnLst>
                              <p:par>
                                <p:cTn id="9" presetID="16" presetClass="exit" presetSubtype="21" fill="hold" grpId="0" nodeType="afterEffect">
                                  <p:stCondLst>
                                    <p:cond delay="0"/>
                                  </p:stCondLst>
                                  <p:childTnLst>
                                    <p:animEffect transition="out" filter="barn(inVertical)">
                                      <p:cBhvr>
                                        <p:cTn id="10" dur="500"/>
                                        <p:tgtEl>
                                          <p:spTgt spid="17"/>
                                        </p:tgtEl>
                                      </p:cBhvr>
                                    </p:animEffect>
                                    <p:set>
                                      <p:cBhvr>
                                        <p:cTn id="11" dur="1" fill="hold">
                                          <p:stCondLst>
                                            <p:cond delay="499"/>
                                          </p:stCondLst>
                                        </p:cTn>
                                        <p:tgtEl>
                                          <p:spTgt spid="17"/>
                                        </p:tgtEl>
                                        <p:attrNameLst>
                                          <p:attrName>style.visibility</p:attrName>
                                        </p:attrNameLst>
                                      </p:cBhvr>
                                      <p:to>
                                        <p:strVal val="hidden"/>
                                      </p:to>
                                    </p:set>
                                  </p:childTnLst>
                                </p:cTn>
                              </p:par>
                            </p:childTnLst>
                          </p:cTn>
                        </p:par>
                        <p:par>
                          <p:cTn id="12" fill="hold">
                            <p:stCondLst>
                              <p:cond delay="1000"/>
                            </p:stCondLst>
                            <p:childTnLst>
                              <p:par>
                                <p:cTn id="13" presetID="16" presetClass="exit" presetSubtype="21" fill="hold" grpId="0" nodeType="afterEffect">
                                  <p:stCondLst>
                                    <p:cond delay="0"/>
                                  </p:stCondLst>
                                  <p:childTnLst>
                                    <p:animEffect transition="out" filter="barn(inVertical)">
                                      <p:cBhvr>
                                        <p:cTn id="14" dur="500"/>
                                        <p:tgtEl>
                                          <p:spTgt spid="18"/>
                                        </p:tgtEl>
                                      </p:cBhvr>
                                    </p:animEffect>
                                    <p:set>
                                      <p:cBhvr>
                                        <p:cTn id="15" dur="1" fill="hold">
                                          <p:stCondLst>
                                            <p:cond delay="499"/>
                                          </p:stCondLst>
                                        </p:cTn>
                                        <p:tgtEl>
                                          <p:spTgt spid="18"/>
                                        </p:tgtEl>
                                        <p:attrNameLst>
                                          <p:attrName>style.visibility</p:attrName>
                                        </p:attrNameLst>
                                      </p:cBhvr>
                                      <p:to>
                                        <p:strVal val="hidden"/>
                                      </p:to>
                                    </p:set>
                                  </p:childTnLst>
                                </p:cTn>
                              </p:par>
                            </p:childTnLst>
                          </p:cTn>
                        </p:par>
                        <p:par>
                          <p:cTn id="16" fill="hold">
                            <p:stCondLst>
                              <p:cond delay="1500"/>
                            </p:stCondLst>
                            <p:childTnLst>
                              <p:par>
                                <p:cTn id="17" presetID="16" presetClass="exit" presetSubtype="21" fill="hold" grpId="0" nodeType="afterEffect">
                                  <p:stCondLst>
                                    <p:cond delay="0"/>
                                  </p:stCondLst>
                                  <p:childTnLst>
                                    <p:animEffect transition="out" filter="barn(inVertical)">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childTnLst>
                          </p:cTn>
                        </p:par>
                        <p:par>
                          <p:cTn id="20" fill="hold">
                            <p:stCondLst>
                              <p:cond delay="2000"/>
                            </p:stCondLst>
                            <p:childTnLst>
                              <p:par>
                                <p:cTn id="21" presetID="16" presetClass="exit" presetSubtype="21" fill="hold" grpId="0" nodeType="afterEffect">
                                  <p:stCondLst>
                                    <p:cond delay="0"/>
                                  </p:stCondLst>
                                  <p:childTnLst>
                                    <p:animEffect transition="out" filter="barn(inVertical)">
                                      <p:cBhvr>
                                        <p:cTn id="22" dur="500"/>
                                        <p:tgtEl>
                                          <p:spTgt spid="20"/>
                                        </p:tgtEl>
                                      </p:cBhvr>
                                    </p:animEffect>
                                    <p:set>
                                      <p:cBhvr>
                                        <p:cTn id="23" dur="1" fill="hold">
                                          <p:stCondLst>
                                            <p:cond delay="499"/>
                                          </p:stCondLst>
                                        </p:cTn>
                                        <p:tgtEl>
                                          <p:spTgt spid="20"/>
                                        </p:tgtEl>
                                        <p:attrNameLst>
                                          <p:attrName>style.visibility</p:attrName>
                                        </p:attrNameLst>
                                      </p:cBhvr>
                                      <p:to>
                                        <p:strVal val="hidden"/>
                                      </p:to>
                                    </p:set>
                                  </p:childTnLst>
                                </p:cTn>
                              </p:par>
                            </p:childTnLst>
                          </p:cTn>
                        </p:par>
                        <p:par>
                          <p:cTn id="24" fill="hold">
                            <p:stCondLst>
                              <p:cond delay="2500"/>
                            </p:stCondLst>
                            <p:childTnLst>
                              <p:par>
                                <p:cTn id="25" presetID="16" presetClass="exit" presetSubtype="21" fill="hold" grpId="0" nodeType="afterEffect">
                                  <p:stCondLst>
                                    <p:cond delay="0"/>
                                  </p:stCondLst>
                                  <p:childTnLst>
                                    <p:animEffect transition="out" filter="barn(inVertical)">
                                      <p:cBhvr>
                                        <p:cTn id="26" dur="500"/>
                                        <p:tgtEl>
                                          <p:spTgt spid="24"/>
                                        </p:tgtEl>
                                      </p:cBhvr>
                                    </p:animEffect>
                                    <p:set>
                                      <p:cBhvr>
                                        <p:cTn id="27" dur="1" fill="hold">
                                          <p:stCondLst>
                                            <p:cond delay="499"/>
                                          </p:stCondLst>
                                        </p:cTn>
                                        <p:tgtEl>
                                          <p:spTgt spid="24"/>
                                        </p:tgtEl>
                                        <p:attrNameLst>
                                          <p:attrName>style.visibility</p:attrName>
                                        </p:attrNameLst>
                                      </p:cBhvr>
                                      <p:to>
                                        <p:strVal val="hidden"/>
                                      </p:to>
                                    </p:set>
                                  </p:childTnLst>
                                </p:cTn>
                              </p:par>
                            </p:childTnLst>
                          </p:cTn>
                        </p:par>
                        <p:par>
                          <p:cTn id="28" fill="hold">
                            <p:stCondLst>
                              <p:cond delay="3000"/>
                            </p:stCondLst>
                            <p:childTnLst>
                              <p:par>
                                <p:cTn id="29" presetID="16" presetClass="exit" presetSubtype="21" fill="hold" grpId="0" nodeType="afterEffect">
                                  <p:stCondLst>
                                    <p:cond delay="0"/>
                                  </p:stCondLst>
                                  <p:childTnLst>
                                    <p:animEffect transition="out" filter="barn(inVertical)">
                                      <p:cBhvr>
                                        <p:cTn id="30" dur="500"/>
                                        <p:tgtEl>
                                          <p:spTgt spid="23"/>
                                        </p:tgtEl>
                                      </p:cBhvr>
                                    </p:animEffect>
                                    <p:set>
                                      <p:cBhvr>
                                        <p:cTn id="31" dur="1" fill="hold">
                                          <p:stCondLst>
                                            <p:cond delay="499"/>
                                          </p:stCondLst>
                                        </p:cTn>
                                        <p:tgtEl>
                                          <p:spTgt spid="23"/>
                                        </p:tgtEl>
                                        <p:attrNameLst>
                                          <p:attrName>style.visibility</p:attrName>
                                        </p:attrNameLst>
                                      </p:cBhvr>
                                      <p:to>
                                        <p:strVal val="hidden"/>
                                      </p:to>
                                    </p:set>
                                  </p:childTnLst>
                                </p:cTn>
                              </p:par>
                            </p:childTnLst>
                          </p:cTn>
                        </p:par>
                        <p:par>
                          <p:cTn id="32" fill="hold">
                            <p:stCondLst>
                              <p:cond delay="3500"/>
                            </p:stCondLst>
                            <p:childTnLst>
                              <p:par>
                                <p:cTn id="33" presetID="16" presetClass="exit" presetSubtype="21" fill="hold" grpId="0" nodeType="afterEffect">
                                  <p:stCondLst>
                                    <p:cond delay="0"/>
                                  </p:stCondLst>
                                  <p:childTnLst>
                                    <p:animEffect transition="out" filter="barn(inVertical)">
                                      <p:cBhvr>
                                        <p:cTn id="34" dur="500"/>
                                        <p:tgtEl>
                                          <p:spTgt spid="22"/>
                                        </p:tgtEl>
                                      </p:cBhvr>
                                    </p:animEffect>
                                    <p:set>
                                      <p:cBhvr>
                                        <p:cTn id="35" dur="1" fill="hold">
                                          <p:stCondLst>
                                            <p:cond delay="499"/>
                                          </p:stCondLst>
                                        </p:cTn>
                                        <p:tgtEl>
                                          <p:spTgt spid="22"/>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1026"/>
                                        </p:tgtEl>
                                        <p:attrNameLst>
                                          <p:attrName>style.visibility</p:attrName>
                                        </p:attrNameLst>
                                      </p:cBhvr>
                                      <p:to>
                                        <p:strVal val="visible"/>
                                      </p:to>
                                    </p:set>
                                    <p:animEffect transition="in" filter="circle(in)">
                                      <p:cBhvr>
                                        <p:cTn id="4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P spid="18" grpId="0" animBg="1"/>
      <p:bldP spid="19" grpId="0" animBg="1"/>
      <p:bldP spid="20" grpId="0" animBg="1"/>
      <p:bldP spid="22" grpId="0" animBg="1"/>
      <p:bldP spid="23" grpId="0" animBg="1"/>
      <p:bldP spid="2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838200"/>
            <a:ext cx="8657741"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362200" y="838200"/>
            <a:ext cx="6553200" cy="152400"/>
          </a:xfrm>
          <a:prstGeom prst="rect">
            <a:avLst/>
          </a:prstGeom>
          <a:solidFill>
            <a:srgbClr val="0069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228600" y="838200"/>
            <a:ext cx="2057400" cy="152400"/>
          </a:xfrm>
          <a:prstGeom prst="rect">
            <a:avLst/>
          </a:prstGeom>
          <a:solidFill>
            <a:srgbClr val="82C5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TextBox 4"/>
          <p:cNvSpPr txBox="1">
            <a:spLocks noChangeArrowheads="1"/>
          </p:cNvSpPr>
          <p:nvPr/>
        </p:nvSpPr>
        <p:spPr bwMode="auto">
          <a:xfrm>
            <a:off x="228600" y="228600"/>
            <a:ext cx="8229600" cy="461665"/>
          </a:xfrm>
          <a:prstGeom prst="rect">
            <a:avLst/>
          </a:prstGeom>
          <a:noFill/>
          <a:ln w="9525">
            <a:noFill/>
            <a:miter lim="800000"/>
            <a:headEnd/>
            <a:tailEnd/>
          </a:ln>
        </p:spPr>
        <p:txBody>
          <a:bodyPr>
            <a:spAutoFit/>
          </a:bodyPr>
          <a:lstStyle/>
          <a:p>
            <a:r>
              <a:rPr lang="en-US" sz="2400" dirty="0" smtClean="0">
                <a:solidFill>
                  <a:srgbClr val="0069AA"/>
                </a:solidFill>
                <a:latin typeface="Tahoma" pitchFamily="34" charset="0"/>
                <a:cs typeface="Tahoma" pitchFamily="34" charset="0"/>
              </a:rPr>
              <a:t>seo </a:t>
            </a:r>
            <a:r>
              <a:rPr lang="en-US" sz="2400" dirty="0">
                <a:solidFill>
                  <a:srgbClr val="0069AA"/>
                </a:solidFill>
                <a:latin typeface="Tahoma" pitchFamily="34" charset="0"/>
                <a:cs typeface="Tahoma" pitchFamily="34" charset="0"/>
              </a:rPr>
              <a:t>m</a:t>
            </a:r>
            <a:r>
              <a:rPr lang="en-US" sz="2400" dirty="0" smtClean="0">
                <a:solidFill>
                  <a:srgbClr val="0069AA"/>
                </a:solidFill>
                <a:latin typeface="Tahoma" pitchFamily="34" charset="0"/>
                <a:cs typeface="Tahoma" pitchFamily="34" charset="0"/>
              </a:rPr>
              <a:t>agic formula</a:t>
            </a:r>
            <a:endParaRPr lang="en-US" sz="2400" dirty="0">
              <a:solidFill>
                <a:srgbClr val="0069AA"/>
              </a:solidFill>
              <a:latin typeface="Tahoma" pitchFamily="34" charset="0"/>
              <a:cs typeface="Tahoma" pitchFamily="34" charset="0"/>
            </a:endParaRPr>
          </a:p>
        </p:txBody>
      </p:sp>
      <p:sp>
        <p:nvSpPr>
          <p:cNvPr id="12" name="Rectangle 11"/>
          <p:cNvSpPr/>
          <p:nvPr/>
        </p:nvSpPr>
        <p:spPr>
          <a:xfrm>
            <a:off x="2362200" y="6553200"/>
            <a:ext cx="6553200" cy="152400"/>
          </a:xfrm>
          <a:prstGeom prst="rect">
            <a:avLst/>
          </a:prstGeom>
          <a:solidFill>
            <a:srgbClr val="0069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168" name="Rectangle 7167"/>
          <p:cNvSpPr/>
          <p:nvPr/>
        </p:nvSpPr>
        <p:spPr>
          <a:xfrm>
            <a:off x="2362200" y="990600"/>
            <a:ext cx="6553200" cy="5562600"/>
          </a:xfrm>
          <a:prstGeom prst="rect">
            <a:avLst/>
          </a:prstGeom>
          <a:solidFill>
            <a:srgbClr val="0069AA">
              <a:alpha val="94902"/>
            </a:srgbClr>
          </a:solidFill>
        </p:spPr>
      </p:sp>
      <p:sp>
        <p:nvSpPr>
          <p:cNvPr id="7169" name="Freeform 7168"/>
          <p:cNvSpPr/>
          <p:nvPr/>
        </p:nvSpPr>
        <p:spPr>
          <a:xfrm>
            <a:off x="3406936" y="991493"/>
            <a:ext cx="1239924" cy="1239924"/>
          </a:xfrm>
          <a:custGeom>
            <a:avLst/>
            <a:gdLst>
              <a:gd name="connsiteX0" fmla="*/ 0 w 1239924"/>
              <a:gd name="connsiteY0" fmla="*/ 619962 h 1239924"/>
              <a:gd name="connsiteX1" fmla="*/ 619962 w 1239924"/>
              <a:gd name="connsiteY1" fmla="*/ 0 h 1239924"/>
              <a:gd name="connsiteX2" fmla="*/ 1239924 w 1239924"/>
              <a:gd name="connsiteY2" fmla="*/ 619962 h 1239924"/>
              <a:gd name="connsiteX3" fmla="*/ 619962 w 1239924"/>
              <a:gd name="connsiteY3" fmla="*/ 1239924 h 1239924"/>
              <a:gd name="connsiteX4" fmla="*/ 0 w 1239924"/>
              <a:gd name="connsiteY4" fmla="*/ 619962 h 1239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924" h="1239924">
                <a:moveTo>
                  <a:pt x="0" y="619962"/>
                </a:moveTo>
                <a:cubicBezTo>
                  <a:pt x="0" y="277566"/>
                  <a:pt x="277566" y="0"/>
                  <a:pt x="619962" y="0"/>
                </a:cubicBezTo>
                <a:cubicBezTo>
                  <a:pt x="962358" y="0"/>
                  <a:pt x="1239924" y="277566"/>
                  <a:pt x="1239924" y="619962"/>
                </a:cubicBezTo>
                <a:cubicBezTo>
                  <a:pt x="1239924" y="962358"/>
                  <a:pt x="962358" y="1239924"/>
                  <a:pt x="619962" y="1239924"/>
                </a:cubicBezTo>
                <a:cubicBezTo>
                  <a:pt x="277566" y="1239924"/>
                  <a:pt x="0" y="962358"/>
                  <a:pt x="0" y="619962"/>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6823" tIns="196823" rIns="196823" bIns="196823" numCol="1" spcCol="1270" anchor="ctr" anchorCtr="0">
            <a:noAutofit/>
          </a:bodyPr>
          <a:lstStyle/>
          <a:p>
            <a:pPr lvl="0" algn="ctr" defTabSz="533400">
              <a:lnSpc>
                <a:spcPct val="90000"/>
              </a:lnSpc>
              <a:spcBef>
                <a:spcPct val="0"/>
              </a:spcBef>
              <a:spcAft>
                <a:spcPct val="35000"/>
              </a:spcAft>
            </a:pPr>
            <a:r>
              <a:rPr lang="en-US" sz="1200" kern="1200" dirty="0" smtClean="0"/>
              <a:t>great architecture</a:t>
            </a:r>
            <a:endParaRPr lang="en-US" sz="1200" kern="1200" dirty="0"/>
          </a:p>
        </p:txBody>
      </p:sp>
      <p:sp>
        <p:nvSpPr>
          <p:cNvPr id="7170" name="Freeform 7169"/>
          <p:cNvSpPr/>
          <p:nvPr/>
        </p:nvSpPr>
        <p:spPr>
          <a:xfrm rot="2602300">
            <a:off x="3667320" y="2332099"/>
            <a:ext cx="719156" cy="719156"/>
          </a:xfrm>
          <a:custGeom>
            <a:avLst/>
            <a:gdLst>
              <a:gd name="connsiteX0" fmla="*/ 95324 w 719156"/>
              <a:gd name="connsiteY0" fmla="*/ 275005 h 719156"/>
              <a:gd name="connsiteX1" fmla="*/ 275005 w 719156"/>
              <a:gd name="connsiteY1" fmla="*/ 275005 h 719156"/>
              <a:gd name="connsiteX2" fmla="*/ 275005 w 719156"/>
              <a:gd name="connsiteY2" fmla="*/ 95324 h 719156"/>
              <a:gd name="connsiteX3" fmla="*/ 444151 w 719156"/>
              <a:gd name="connsiteY3" fmla="*/ 95324 h 719156"/>
              <a:gd name="connsiteX4" fmla="*/ 444151 w 719156"/>
              <a:gd name="connsiteY4" fmla="*/ 275005 h 719156"/>
              <a:gd name="connsiteX5" fmla="*/ 623832 w 719156"/>
              <a:gd name="connsiteY5" fmla="*/ 275005 h 719156"/>
              <a:gd name="connsiteX6" fmla="*/ 623832 w 719156"/>
              <a:gd name="connsiteY6" fmla="*/ 444151 h 719156"/>
              <a:gd name="connsiteX7" fmla="*/ 444151 w 719156"/>
              <a:gd name="connsiteY7" fmla="*/ 444151 h 719156"/>
              <a:gd name="connsiteX8" fmla="*/ 444151 w 719156"/>
              <a:gd name="connsiteY8" fmla="*/ 623832 h 719156"/>
              <a:gd name="connsiteX9" fmla="*/ 275005 w 719156"/>
              <a:gd name="connsiteY9" fmla="*/ 623832 h 719156"/>
              <a:gd name="connsiteX10" fmla="*/ 275005 w 719156"/>
              <a:gd name="connsiteY10" fmla="*/ 444151 h 719156"/>
              <a:gd name="connsiteX11" fmla="*/ 95324 w 719156"/>
              <a:gd name="connsiteY11" fmla="*/ 444151 h 719156"/>
              <a:gd name="connsiteX12" fmla="*/ 95324 w 719156"/>
              <a:gd name="connsiteY12" fmla="*/ 275005 h 71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9156" h="719156">
                <a:moveTo>
                  <a:pt x="95324" y="275005"/>
                </a:moveTo>
                <a:lnTo>
                  <a:pt x="275005" y="275005"/>
                </a:lnTo>
                <a:lnTo>
                  <a:pt x="275005" y="95324"/>
                </a:lnTo>
                <a:lnTo>
                  <a:pt x="444151" y="95324"/>
                </a:lnTo>
                <a:lnTo>
                  <a:pt x="444151" y="275005"/>
                </a:lnTo>
                <a:lnTo>
                  <a:pt x="623832" y="275005"/>
                </a:lnTo>
                <a:lnTo>
                  <a:pt x="623832" y="444151"/>
                </a:lnTo>
                <a:lnTo>
                  <a:pt x="444151" y="444151"/>
                </a:lnTo>
                <a:lnTo>
                  <a:pt x="444151" y="623832"/>
                </a:lnTo>
                <a:lnTo>
                  <a:pt x="275005" y="623832"/>
                </a:lnTo>
                <a:lnTo>
                  <a:pt x="275005" y="444151"/>
                </a:lnTo>
                <a:lnTo>
                  <a:pt x="95324" y="444151"/>
                </a:lnTo>
                <a:lnTo>
                  <a:pt x="95324" y="275005"/>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5324" tIns="275005" rIns="95324" bIns="275005" numCol="1" spcCol="1270" anchor="ctr" anchorCtr="0">
            <a:noAutofit/>
          </a:bodyPr>
          <a:lstStyle/>
          <a:p>
            <a:pPr lvl="0" algn="ctr" defTabSz="444500">
              <a:lnSpc>
                <a:spcPct val="90000"/>
              </a:lnSpc>
              <a:spcBef>
                <a:spcPct val="0"/>
              </a:spcBef>
              <a:spcAft>
                <a:spcPct val="35000"/>
              </a:spcAft>
            </a:pPr>
            <a:endParaRPr lang="en-US" sz="1000" kern="1200"/>
          </a:p>
        </p:txBody>
      </p:sp>
      <p:sp>
        <p:nvSpPr>
          <p:cNvPr id="7171" name="Freeform 7170"/>
          <p:cNvSpPr/>
          <p:nvPr/>
        </p:nvSpPr>
        <p:spPr>
          <a:xfrm>
            <a:off x="3406936" y="3151937"/>
            <a:ext cx="1239924" cy="1239924"/>
          </a:xfrm>
          <a:custGeom>
            <a:avLst/>
            <a:gdLst>
              <a:gd name="connsiteX0" fmla="*/ 0 w 1239924"/>
              <a:gd name="connsiteY0" fmla="*/ 619962 h 1239924"/>
              <a:gd name="connsiteX1" fmla="*/ 619962 w 1239924"/>
              <a:gd name="connsiteY1" fmla="*/ 0 h 1239924"/>
              <a:gd name="connsiteX2" fmla="*/ 1239924 w 1239924"/>
              <a:gd name="connsiteY2" fmla="*/ 619962 h 1239924"/>
              <a:gd name="connsiteX3" fmla="*/ 619962 w 1239924"/>
              <a:gd name="connsiteY3" fmla="*/ 1239924 h 1239924"/>
              <a:gd name="connsiteX4" fmla="*/ 0 w 1239924"/>
              <a:gd name="connsiteY4" fmla="*/ 619962 h 1239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924" h="1239924">
                <a:moveTo>
                  <a:pt x="0" y="619962"/>
                </a:moveTo>
                <a:cubicBezTo>
                  <a:pt x="0" y="277566"/>
                  <a:pt x="277566" y="0"/>
                  <a:pt x="619962" y="0"/>
                </a:cubicBezTo>
                <a:cubicBezTo>
                  <a:pt x="962358" y="0"/>
                  <a:pt x="1239924" y="277566"/>
                  <a:pt x="1239924" y="619962"/>
                </a:cubicBezTo>
                <a:cubicBezTo>
                  <a:pt x="1239924" y="962358"/>
                  <a:pt x="962358" y="1239924"/>
                  <a:pt x="619962" y="1239924"/>
                </a:cubicBezTo>
                <a:cubicBezTo>
                  <a:pt x="277566" y="1239924"/>
                  <a:pt x="0" y="962358"/>
                  <a:pt x="0" y="619962"/>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6823" tIns="196823" rIns="196823" bIns="196823" numCol="1" spcCol="1270" anchor="ctr" anchorCtr="0">
            <a:noAutofit/>
          </a:bodyPr>
          <a:lstStyle/>
          <a:p>
            <a:pPr lvl="0" algn="ctr" defTabSz="533400">
              <a:lnSpc>
                <a:spcPct val="90000"/>
              </a:lnSpc>
              <a:spcBef>
                <a:spcPct val="0"/>
              </a:spcBef>
              <a:spcAft>
                <a:spcPct val="35000"/>
              </a:spcAft>
            </a:pPr>
            <a:r>
              <a:rPr lang="en-US" sz="1200" kern="1200" dirty="0" smtClean="0"/>
              <a:t>great </a:t>
            </a:r>
            <a:r>
              <a:rPr lang="en-US" sz="1200" dirty="0" smtClean="0"/>
              <a:t>backlinks</a:t>
            </a:r>
            <a:br>
              <a:rPr lang="en-US" sz="1200" dirty="0" smtClean="0"/>
            </a:br>
            <a:r>
              <a:rPr lang="en-US" sz="1200" kern="1200" dirty="0" smtClean="0"/>
              <a:t>&amp; buzz</a:t>
            </a:r>
            <a:endParaRPr lang="en-US" sz="1200" kern="1200" dirty="0"/>
          </a:p>
        </p:txBody>
      </p:sp>
      <p:sp>
        <p:nvSpPr>
          <p:cNvPr id="7172" name="Freeform 7171"/>
          <p:cNvSpPr/>
          <p:nvPr/>
        </p:nvSpPr>
        <p:spPr>
          <a:xfrm rot="2733721">
            <a:off x="3667320" y="4492544"/>
            <a:ext cx="719156" cy="719156"/>
          </a:xfrm>
          <a:custGeom>
            <a:avLst/>
            <a:gdLst>
              <a:gd name="connsiteX0" fmla="*/ 95324 w 719156"/>
              <a:gd name="connsiteY0" fmla="*/ 275005 h 719156"/>
              <a:gd name="connsiteX1" fmla="*/ 275005 w 719156"/>
              <a:gd name="connsiteY1" fmla="*/ 275005 h 719156"/>
              <a:gd name="connsiteX2" fmla="*/ 275005 w 719156"/>
              <a:gd name="connsiteY2" fmla="*/ 95324 h 719156"/>
              <a:gd name="connsiteX3" fmla="*/ 444151 w 719156"/>
              <a:gd name="connsiteY3" fmla="*/ 95324 h 719156"/>
              <a:gd name="connsiteX4" fmla="*/ 444151 w 719156"/>
              <a:gd name="connsiteY4" fmla="*/ 275005 h 719156"/>
              <a:gd name="connsiteX5" fmla="*/ 623832 w 719156"/>
              <a:gd name="connsiteY5" fmla="*/ 275005 h 719156"/>
              <a:gd name="connsiteX6" fmla="*/ 623832 w 719156"/>
              <a:gd name="connsiteY6" fmla="*/ 444151 h 719156"/>
              <a:gd name="connsiteX7" fmla="*/ 444151 w 719156"/>
              <a:gd name="connsiteY7" fmla="*/ 444151 h 719156"/>
              <a:gd name="connsiteX8" fmla="*/ 444151 w 719156"/>
              <a:gd name="connsiteY8" fmla="*/ 623832 h 719156"/>
              <a:gd name="connsiteX9" fmla="*/ 275005 w 719156"/>
              <a:gd name="connsiteY9" fmla="*/ 623832 h 719156"/>
              <a:gd name="connsiteX10" fmla="*/ 275005 w 719156"/>
              <a:gd name="connsiteY10" fmla="*/ 444151 h 719156"/>
              <a:gd name="connsiteX11" fmla="*/ 95324 w 719156"/>
              <a:gd name="connsiteY11" fmla="*/ 444151 h 719156"/>
              <a:gd name="connsiteX12" fmla="*/ 95324 w 719156"/>
              <a:gd name="connsiteY12" fmla="*/ 275005 h 71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9156" h="719156">
                <a:moveTo>
                  <a:pt x="95324" y="275005"/>
                </a:moveTo>
                <a:lnTo>
                  <a:pt x="275005" y="275005"/>
                </a:lnTo>
                <a:lnTo>
                  <a:pt x="275005" y="95324"/>
                </a:lnTo>
                <a:lnTo>
                  <a:pt x="444151" y="95324"/>
                </a:lnTo>
                <a:lnTo>
                  <a:pt x="444151" y="275005"/>
                </a:lnTo>
                <a:lnTo>
                  <a:pt x="623832" y="275005"/>
                </a:lnTo>
                <a:lnTo>
                  <a:pt x="623832" y="444151"/>
                </a:lnTo>
                <a:lnTo>
                  <a:pt x="444151" y="444151"/>
                </a:lnTo>
                <a:lnTo>
                  <a:pt x="444151" y="623832"/>
                </a:lnTo>
                <a:lnTo>
                  <a:pt x="275005" y="623832"/>
                </a:lnTo>
                <a:lnTo>
                  <a:pt x="275005" y="444151"/>
                </a:lnTo>
                <a:lnTo>
                  <a:pt x="95324" y="444151"/>
                </a:lnTo>
                <a:lnTo>
                  <a:pt x="95324" y="275005"/>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5324" tIns="275005" rIns="95324" bIns="275005" numCol="1" spcCol="1270" anchor="ctr" anchorCtr="0">
            <a:noAutofit/>
          </a:bodyPr>
          <a:lstStyle/>
          <a:p>
            <a:pPr lvl="0" algn="ctr" defTabSz="444500">
              <a:lnSpc>
                <a:spcPct val="90000"/>
              </a:lnSpc>
              <a:spcBef>
                <a:spcPct val="0"/>
              </a:spcBef>
              <a:spcAft>
                <a:spcPct val="35000"/>
              </a:spcAft>
            </a:pPr>
            <a:endParaRPr lang="en-US" sz="1000" kern="1200"/>
          </a:p>
        </p:txBody>
      </p:sp>
      <p:sp>
        <p:nvSpPr>
          <p:cNvPr id="7173" name="Freeform 7172"/>
          <p:cNvSpPr/>
          <p:nvPr/>
        </p:nvSpPr>
        <p:spPr>
          <a:xfrm>
            <a:off x="3406936" y="5312381"/>
            <a:ext cx="1239924" cy="1239924"/>
          </a:xfrm>
          <a:custGeom>
            <a:avLst/>
            <a:gdLst>
              <a:gd name="connsiteX0" fmla="*/ 0 w 1239924"/>
              <a:gd name="connsiteY0" fmla="*/ 619962 h 1239924"/>
              <a:gd name="connsiteX1" fmla="*/ 619962 w 1239924"/>
              <a:gd name="connsiteY1" fmla="*/ 0 h 1239924"/>
              <a:gd name="connsiteX2" fmla="*/ 1239924 w 1239924"/>
              <a:gd name="connsiteY2" fmla="*/ 619962 h 1239924"/>
              <a:gd name="connsiteX3" fmla="*/ 619962 w 1239924"/>
              <a:gd name="connsiteY3" fmla="*/ 1239924 h 1239924"/>
              <a:gd name="connsiteX4" fmla="*/ 0 w 1239924"/>
              <a:gd name="connsiteY4" fmla="*/ 619962 h 1239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924" h="1239924">
                <a:moveTo>
                  <a:pt x="0" y="619962"/>
                </a:moveTo>
                <a:cubicBezTo>
                  <a:pt x="0" y="277566"/>
                  <a:pt x="277566" y="0"/>
                  <a:pt x="619962" y="0"/>
                </a:cubicBezTo>
                <a:cubicBezTo>
                  <a:pt x="962358" y="0"/>
                  <a:pt x="1239924" y="277566"/>
                  <a:pt x="1239924" y="619962"/>
                </a:cubicBezTo>
                <a:cubicBezTo>
                  <a:pt x="1239924" y="962358"/>
                  <a:pt x="962358" y="1239924"/>
                  <a:pt x="619962" y="1239924"/>
                </a:cubicBezTo>
                <a:cubicBezTo>
                  <a:pt x="277566" y="1239924"/>
                  <a:pt x="0" y="962358"/>
                  <a:pt x="0" y="619962"/>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6823" tIns="196823" rIns="196823" bIns="196823" numCol="1" spcCol="1270" anchor="ctr" anchorCtr="0">
            <a:noAutofit/>
          </a:bodyPr>
          <a:lstStyle/>
          <a:p>
            <a:pPr lvl="0" algn="ctr" defTabSz="533400">
              <a:lnSpc>
                <a:spcPct val="90000"/>
              </a:lnSpc>
              <a:spcBef>
                <a:spcPct val="0"/>
              </a:spcBef>
              <a:spcAft>
                <a:spcPct val="35000"/>
              </a:spcAft>
            </a:pPr>
            <a:r>
              <a:rPr lang="en-US" sz="1200" kern="1200" dirty="0" smtClean="0"/>
              <a:t>great </a:t>
            </a:r>
            <a:r>
              <a:rPr lang="en-US" sz="1200" dirty="0" smtClean="0"/>
              <a:t>content</a:t>
            </a:r>
            <a:endParaRPr lang="en-US" sz="1200" kern="1200" dirty="0"/>
          </a:p>
        </p:txBody>
      </p:sp>
      <p:sp>
        <p:nvSpPr>
          <p:cNvPr id="7175" name="Freeform 7174"/>
          <p:cNvSpPr/>
          <p:nvPr/>
        </p:nvSpPr>
        <p:spPr>
          <a:xfrm>
            <a:off x="4832849" y="3541274"/>
            <a:ext cx="394295" cy="461251"/>
          </a:xfrm>
          <a:custGeom>
            <a:avLst/>
            <a:gdLst>
              <a:gd name="connsiteX0" fmla="*/ 0 w 394295"/>
              <a:gd name="connsiteY0" fmla="*/ 92250 h 461251"/>
              <a:gd name="connsiteX1" fmla="*/ 197148 w 394295"/>
              <a:gd name="connsiteY1" fmla="*/ 92250 h 461251"/>
              <a:gd name="connsiteX2" fmla="*/ 197148 w 394295"/>
              <a:gd name="connsiteY2" fmla="*/ 0 h 461251"/>
              <a:gd name="connsiteX3" fmla="*/ 394295 w 394295"/>
              <a:gd name="connsiteY3" fmla="*/ 230626 h 461251"/>
              <a:gd name="connsiteX4" fmla="*/ 197148 w 394295"/>
              <a:gd name="connsiteY4" fmla="*/ 461251 h 461251"/>
              <a:gd name="connsiteX5" fmla="*/ 197148 w 394295"/>
              <a:gd name="connsiteY5" fmla="*/ 369001 h 461251"/>
              <a:gd name="connsiteX6" fmla="*/ 0 w 394295"/>
              <a:gd name="connsiteY6" fmla="*/ 369001 h 461251"/>
              <a:gd name="connsiteX7" fmla="*/ 0 w 394295"/>
              <a:gd name="connsiteY7" fmla="*/ 92250 h 461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4295" h="461251">
                <a:moveTo>
                  <a:pt x="0" y="92250"/>
                </a:moveTo>
                <a:lnTo>
                  <a:pt x="197148" y="92250"/>
                </a:lnTo>
                <a:lnTo>
                  <a:pt x="197148" y="0"/>
                </a:lnTo>
                <a:lnTo>
                  <a:pt x="394295" y="230626"/>
                </a:lnTo>
                <a:lnTo>
                  <a:pt x="197148" y="461251"/>
                </a:lnTo>
                <a:lnTo>
                  <a:pt x="197148" y="369001"/>
                </a:lnTo>
                <a:lnTo>
                  <a:pt x="0" y="369001"/>
                </a:lnTo>
                <a:lnTo>
                  <a:pt x="0" y="92250"/>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92250" rIns="118288" bIns="92250" numCol="1" spcCol="1270" anchor="ctr" anchorCtr="0">
            <a:noAutofit/>
          </a:bodyPr>
          <a:lstStyle/>
          <a:p>
            <a:pPr lvl="0" algn="ctr" defTabSz="444500">
              <a:lnSpc>
                <a:spcPct val="90000"/>
              </a:lnSpc>
              <a:spcBef>
                <a:spcPct val="0"/>
              </a:spcBef>
              <a:spcAft>
                <a:spcPct val="35000"/>
              </a:spcAft>
            </a:pPr>
            <a:endParaRPr lang="en-US" sz="1000" kern="1200"/>
          </a:p>
        </p:txBody>
      </p:sp>
      <p:sp>
        <p:nvSpPr>
          <p:cNvPr id="7176" name="Freeform 7175"/>
          <p:cNvSpPr/>
          <p:nvPr/>
        </p:nvSpPr>
        <p:spPr>
          <a:xfrm>
            <a:off x="5390815" y="2531975"/>
            <a:ext cx="2479848" cy="2479848"/>
          </a:xfrm>
          <a:custGeom>
            <a:avLst/>
            <a:gdLst>
              <a:gd name="connsiteX0" fmla="*/ 0 w 2479848"/>
              <a:gd name="connsiteY0" fmla="*/ 1239924 h 2479848"/>
              <a:gd name="connsiteX1" fmla="*/ 1239924 w 2479848"/>
              <a:gd name="connsiteY1" fmla="*/ 0 h 2479848"/>
              <a:gd name="connsiteX2" fmla="*/ 2479848 w 2479848"/>
              <a:gd name="connsiteY2" fmla="*/ 1239924 h 2479848"/>
              <a:gd name="connsiteX3" fmla="*/ 1239924 w 2479848"/>
              <a:gd name="connsiteY3" fmla="*/ 2479848 h 2479848"/>
              <a:gd name="connsiteX4" fmla="*/ 0 w 2479848"/>
              <a:gd name="connsiteY4" fmla="*/ 1239924 h 2479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9848" h="2479848">
                <a:moveTo>
                  <a:pt x="0" y="1239924"/>
                </a:moveTo>
                <a:cubicBezTo>
                  <a:pt x="0" y="555133"/>
                  <a:pt x="555133" y="0"/>
                  <a:pt x="1239924" y="0"/>
                </a:cubicBezTo>
                <a:cubicBezTo>
                  <a:pt x="1924715" y="0"/>
                  <a:pt x="2479848" y="555133"/>
                  <a:pt x="2479848" y="1239924"/>
                </a:cubicBezTo>
                <a:cubicBezTo>
                  <a:pt x="2479848" y="1924715"/>
                  <a:pt x="1924715" y="2479848"/>
                  <a:pt x="1239924" y="2479848"/>
                </a:cubicBezTo>
                <a:cubicBezTo>
                  <a:pt x="555133" y="2479848"/>
                  <a:pt x="0" y="1924715"/>
                  <a:pt x="0" y="1239924"/>
                </a:cubicBezTo>
                <a:close/>
              </a:path>
            </a:pathLst>
          </a:cu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07615" tIns="407615" rIns="407615" bIns="407615" numCol="1" spcCol="1270" anchor="ctr" anchorCtr="0">
            <a:noAutofit/>
          </a:bodyPr>
          <a:lstStyle/>
          <a:p>
            <a:pPr lvl="0" algn="ctr" defTabSz="1555750">
              <a:lnSpc>
                <a:spcPct val="90000"/>
              </a:lnSpc>
              <a:spcBef>
                <a:spcPct val="0"/>
              </a:spcBef>
              <a:spcAft>
                <a:spcPct val="35000"/>
              </a:spcAft>
            </a:pPr>
            <a:r>
              <a:rPr lang="en-US" sz="3500" kern="1200" dirty="0" smtClean="0"/>
              <a:t>great rankings</a:t>
            </a:r>
            <a:endParaRPr lang="en-US" sz="3500" kern="1200" dirty="0"/>
          </a:p>
        </p:txBody>
      </p:sp>
      <p:sp>
        <p:nvSpPr>
          <p:cNvPr id="14" name="Rectangle 13"/>
          <p:cNvSpPr/>
          <p:nvPr/>
        </p:nvSpPr>
        <p:spPr>
          <a:xfrm>
            <a:off x="228600" y="990600"/>
            <a:ext cx="2057400" cy="5715000"/>
          </a:xfrm>
          <a:prstGeom prst="rect">
            <a:avLst/>
          </a:prstGeom>
          <a:solidFill>
            <a:srgbClr val="82C55B">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Rectangle 2"/>
          <p:cNvSpPr/>
          <p:nvPr/>
        </p:nvSpPr>
        <p:spPr>
          <a:xfrm>
            <a:off x="2286000" y="701537"/>
            <a:ext cx="76200" cy="6004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169"/>
                                        </p:tgtEl>
                                        <p:attrNameLst>
                                          <p:attrName>style.visibility</p:attrName>
                                        </p:attrNameLst>
                                      </p:cBhvr>
                                      <p:to>
                                        <p:strVal val="visible"/>
                                      </p:to>
                                    </p:set>
                                    <p:anim calcmode="lin" valueType="num">
                                      <p:cBhvr>
                                        <p:cTn id="7" dur="500" fill="hold"/>
                                        <p:tgtEl>
                                          <p:spTgt spid="7169"/>
                                        </p:tgtEl>
                                        <p:attrNameLst>
                                          <p:attrName>ppt_w</p:attrName>
                                        </p:attrNameLst>
                                      </p:cBhvr>
                                      <p:tavLst>
                                        <p:tav tm="0">
                                          <p:val>
                                            <p:fltVal val="0"/>
                                          </p:val>
                                        </p:tav>
                                        <p:tav tm="100000">
                                          <p:val>
                                            <p:strVal val="#ppt_w"/>
                                          </p:val>
                                        </p:tav>
                                      </p:tavLst>
                                    </p:anim>
                                    <p:anim calcmode="lin" valueType="num">
                                      <p:cBhvr>
                                        <p:cTn id="8" dur="500" fill="hold"/>
                                        <p:tgtEl>
                                          <p:spTgt spid="7169"/>
                                        </p:tgtEl>
                                        <p:attrNameLst>
                                          <p:attrName>ppt_h</p:attrName>
                                        </p:attrNameLst>
                                      </p:cBhvr>
                                      <p:tavLst>
                                        <p:tav tm="0">
                                          <p:val>
                                            <p:fltVal val="0"/>
                                          </p:val>
                                        </p:tav>
                                        <p:tav tm="100000">
                                          <p:val>
                                            <p:strVal val="#ppt_h"/>
                                          </p:val>
                                        </p:tav>
                                      </p:tavLst>
                                    </p:anim>
                                    <p:animEffect transition="in" filter="fade">
                                      <p:cBhvr>
                                        <p:cTn id="9" dur="500"/>
                                        <p:tgtEl>
                                          <p:spTgt spid="7169"/>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7170"/>
                                        </p:tgtEl>
                                        <p:attrNameLst>
                                          <p:attrName>style.visibility</p:attrName>
                                        </p:attrNameLst>
                                      </p:cBhvr>
                                      <p:to>
                                        <p:strVal val="visible"/>
                                      </p:to>
                                    </p:set>
                                    <p:animEffect transition="in" filter="fade">
                                      <p:cBhvr>
                                        <p:cTn id="13" dur="500"/>
                                        <p:tgtEl>
                                          <p:spTgt spid="717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7171"/>
                                        </p:tgtEl>
                                        <p:attrNameLst>
                                          <p:attrName>style.visibility</p:attrName>
                                        </p:attrNameLst>
                                      </p:cBhvr>
                                      <p:to>
                                        <p:strVal val="visible"/>
                                      </p:to>
                                    </p:set>
                                    <p:anim calcmode="lin" valueType="num">
                                      <p:cBhvr>
                                        <p:cTn id="18" dur="500" fill="hold"/>
                                        <p:tgtEl>
                                          <p:spTgt spid="7171"/>
                                        </p:tgtEl>
                                        <p:attrNameLst>
                                          <p:attrName>ppt_w</p:attrName>
                                        </p:attrNameLst>
                                      </p:cBhvr>
                                      <p:tavLst>
                                        <p:tav tm="0">
                                          <p:val>
                                            <p:fltVal val="0"/>
                                          </p:val>
                                        </p:tav>
                                        <p:tav tm="100000">
                                          <p:val>
                                            <p:strVal val="#ppt_w"/>
                                          </p:val>
                                        </p:tav>
                                      </p:tavLst>
                                    </p:anim>
                                    <p:anim calcmode="lin" valueType="num">
                                      <p:cBhvr>
                                        <p:cTn id="19" dur="500" fill="hold"/>
                                        <p:tgtEl>
                                          <p:spTgt spid="7171"/>
                                        </p:tgtEl>
                                        <p:attrNameLst>
                                          <p:attrName>ppt_h</p:attrName>
                                        </p:attrNameLst>
                                      </p:cBhvr>
                                      <p:tavLst>
                                        <p:tav tm="0">
                                          <p:val>
                                            <p:fltVal val="0"/>
                                          </p:val>
                                        </p:tav>
                                        <p:tav tm="100000">
                                          <p:val>
                                            <p:strVal val="#ppt_h"/>
                                          </p:val>
                                        </p:tav>
                                      </p:tavLst>
                                    </p:anim>
                                    <p:animEffect transition="in" filter="fade">
                                      <p:cBhvr>
                                        <p:cTn id="20" dur="500"/>
                                        <p:tgtEl>
                                          <p:spTgt spid="7171"/>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7172"/>
                                        </p:tgtEl>
                                        <p:attrNameLst>
                                          <p:attrName>style.visibility</p:attrName>
                                        </p:attrNameLst>
                                      </p:cBhvr>
                                      <p:to>
                                        <p:strVal val="visible"/>
                                      </p:to>
                                    </p:set>
                                    <p:animEffect transition="in" filter="fade">
                                      <p:cBhvr>
                                        <p:cTn id="24" dur="500"/>
                                        <p:tgtEl>
                                          <p:spTgt spid="7172"/>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7173"/>
                                        </p:tgtEl>
                                        <p:attrNameLst>
                                          <p:attrName>style.visibility</p:attrName>
                                        </p:attrNameLst>
                                      </p:cBhvr>
                                      <p:to>
                                        <p:strVal val="visible"/>
                                      </p:to>
                                    </p:set>
                                    <p:anim calcmode="lin" valueType="num">
                                      <p:cBhvr>
                                        <p:cTn id="29" dur="500" fill="hold"/>
                                        <p:tgtEl>
                                          <p:spTgt spid="7173"/>
                                        </p:tgtEl>
                                        <p:attrNameLst>
                                          <p:attrName>ppt_w</p:attrName>
                                        </p:attrNameLst>
                                      </p:cBhvr>
                                      <p:tavLst>
                                        <p:tav tm="0">
                                          <p:val>
                                            <p:fltVal val="0"/>
                                          </p:val>
                                        </p:tav>
                                        <p:tav tm="100000">
                                          <p:val>
                                            <p:strVal val="#ppt_w"/>
                                          </p:val>
                                        </p:tav>
                                      </p:tavLst>
                                    </p:anim>
                                    <p:anim calcmode="lin" valueType="num">
                                      <p:cBhvr>
                                        <p:cTn id="30" dur="500" fill="hold"/>
                                        <p:tgtEl>
                                          <p:spTgt spid="7173"/>
                                        </p:tgtEl>
                                        <p:attrNameLst>
                                          <p:attrName>ppt_h</p:attrName>
                                        </p:attrNameLst>
                                      </p:cBhvr>
                                      <p:tavLst>
                                        <p:tav tm="0">
                                          <p:val>
                                            <p:fltVal val="0"/>
                                          </p:val>
                                        </p:tav>
                                        <p:tav tm="100000">
                                          <p:val>
                                            <p:strVal val="#ppt_h"/>
                                          </p:val>
                                        </p:tav>
                                      </p:tavLst>
                                    </p:anim>
                                    <p:animEffect transition="in" filter="fade">
                                      <p:cBhvr>
                                        <p:cTn id="31" dur="500"/>
                                        <p:tgtEl>
                                          <p:spTgt spid="7173"/>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7175"/>
                                        </p:tgtEl>
                                        <p:attrNameLst>
                                          <p:attrName>style.visibility</p:attrName>
                                        </p:attrNameLst>
                                      </p:cBhvr>
                                      <p:to>
                                        <p:strVal val="visible"/>
                                      </p:to>
                                    </p:set>
                                    <p:animEffect transition="in" filter="fade">
                                      <p:cBhvr>
                                        <p:cTn id="35" dur="500"/>
                                        <p:tgtEl>
                                          <p:spTgt spid="7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 grpId="0" animBg="1"/>
      <p:bldP spid="7170" grpId="0" animBg="1"/>
      <p:bldP spid="7171" grpId="0" animBg="1"/>
      <p:bldP spid="7172" grpId="0" animBg="1"/>
      <p:bldP spid="7173" grpId="0" animBg="1"/>
      <p:bldP spid="717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686" t="5920" r="2239"/>
          <a:stretch/>
        </p:blipFill>
        <p:spPr bwMode="auto">
          <a:xfrm>
            <a:off x="228600" y="838200"/>
            <a:ext cx="86868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362200" y="838200"/>
            <a:ext cx="6553200" cy="152400"/>
          </a:xfrm>
          <a:prstGeom prst="rect">
            <a:avLst/>
          </a:prstGeom>
          <a:solidFill>
            <a:srgbClr val="0069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228600" y="838200"/>
            <a:ext cx="2057400" cy="152400"/>
          </a:xfrm>
          <a:prstGeom prst="rect">
            <a:avLst/>
          </a:prstGeom>
          <a:solidFill>
            <a:srgbClr val="82C5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TextBox 4"/>
          <p:cNvSpPr txBox="1">
            <a:spLocks noChangeArrowheads="1"/>
          </p:cNvSpPr>
          <p:nvPr/>
        </p:nvSpPr>
        <p:spPr bwMode="auto">
          <a:xfrm>
            <a:off x="228600" y="228600"/>
            <a:ext cx="8229600" cy="461665"/>
          </a:xfrm>
          <a:prstGeom prst="rect">
            <a:avLst/>
          </a:prstGeom>
          <a:noFill/>
          <a:ln w="9525">
            <a:noFill/>
            <a:miter lim="800000"/>
            <a:headEnd/>
            <a:tailEnd/>
          </a:ln>
        </p:spPr>
        <p:txBody>
          <a:bodyPr>
            <a:spAutoFit/>
          </a:bodyPr>
          <a:lstStyle/>
          <a:p>
            <a:r>
              <a:rPr lang="en-US" sz="2400" dirty="0" smtClean="0">
                <a:solidFill>
                  <a:srgbClr val="0069AA"/>
                </a:solidFill>
                <a:latin typeface="Tahoma" pitchFamily="34" charset="0"/>
                <a:cs typeface="Tahoma" pitchFamily="34" charset="0"/>
              </a:rPr>
              <a:t>seo architecture </a:t>
            </a:r>
            <a:r>
              <a:rPr lang="en-US" sz="2400" dirty="0">
                <a:solidFill>
                  <a:srgbClr val="0069AA"/>
                </a:solidFill>
                <a:latin typeface="Tahoma" pitchFamily="34" charset="0"/>
                <a:cs typeface="Tahoma" pitchFamily="34" charset="0"/>
              </a:rPr>
              <a:t>e</a:t>
            </a:r>
            <a:r>
              <a:rPr lang="en-US" sz="2400" dirty="0" smtClean="0">
                <a:solidFill>
                  <a:srgbClr val="0069AA"/>
                </a:solidFill>
                <a:latin typeface="Tahoma" pitchFamily="34" charset="0"/>
                <a:cs typeface="Tahoma" pitchFamily="34" charset="0"/>
              </a:rPr>
              <a:t>asy </a:t>
            </a:r>
            <a:r>
              <a:rPr lang="en-US" sz="2400" dirty="0">
                <a:solidFill>
                  <a:srgbClr val="0069AA"/>
                </a:solidFill>
                <a:latin typeface="Tahoma" pitchFamily="34" charset="0"/>
                <a:cs typeface="Tahoma" pitchFamily="34" charset="0"/>
              </a:rPr>
              <a:t>b</a:t>
            </a:r>
            <a:r>
              <a:rPr lang="en-US" sz="2400" dirty="0" smtClean="0">
                <a:solidFill>
                  <a:srgbClr val="0069AA"/>
                </a:solidFill>
                <a:latin typeface="Tahoma" pitchFamily="34" charset="0"/>
                <a:cs typeface="Tahoma" pitchFamily="34" charset="0"/>
              </a:rPr>
              <a:t>utton</a:t>
            </a:r>
            <a:endParaRPr lang="en-US" sz="2400" dirty="0">
              <a:solidFill>
                <a:srgbClr val="0069AA"/>
              </a:solidFill>
              <a:latin typeface="Tahoma" pitchFamily="34" charset="0"/>
              <a:cs typeface="Tahoma" pitchFamily="34" charset="0"/>
            </a:endParaRPr>
          </a:p>
        </p:txBody>
      </p:sp>
      <p:sp>
        <p:nvSpPr>
          <p:cNvPr id="11" name="Rectangle 10"/>
          <p:cNvSpPr/>
          <p:nvPr/>
        </p:nvSpPr>
        <p:spPr>
          <a:xfrm>
            <a:off x="2286000" y="701537"/>
            <a:ext cx="76200" cy="6004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362200" y="990600"/>
            <a:ext cx="6553200" cy="5715000"/>
          </a:xfrm>
          <a:prstGeom prst="rect">
            <a:avLst/>
          </a:prstGeom>
          <a:solidFill>
            <a:srgbClr val="0069AA">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TextBox 16"/>
          <p:cNvSpPr txBox="1">
            <a:spLocks noChangeArrowheads="1"/>
          </p:cNvSpPr>
          <p:nvPr/>
        </p:nvSpPr>
        <p:spPr bwMode="auto">
          <a:xfrm rot="16200000">
            <a:off x="1196433" y="3226514"/>
            <a:ext cx="3590441" cy="954107"/>
          </a:xfrm>
          <a:prstGeom prst="rect">
            <a:avLst/>
          </a:prstGeom>
          <a:noFill/>
          <a:ln w="9525">
            <a:noFill/>
            <a:miter lim="800000"/>
            <a:headEnd/>
            <a:tailEnd/>
          </a:ln>
        </p:spPr>
        <p:txBody>
          <a:bodyPr wrap="square">
            <a:spAutoFit/>
          </a:bodyPr>
          <a:lstStyle/>
          <a:p>
            <a:pPr algn="ctr"/>
            <a:r>
              <a:rPr lang="en-US" sz="4000" dirty="0" smtClean="0">
                <a:solidFill>
                  <a:schemeClr val="bg1"/>
                </a:solidFill>
                <a:latin typeface="Tahoma" pitchFamily="34" charset="0"/>
              </a:rPr>
              <a:t>SEO Essentials</a:t>
            </a:r>
          </a:p>
          <a:p>
            <a:endParaRPr lang="en-US" sz="1600" dirty="0" smtClean="0">
              <a:latin typeface="Tahoma" pitchFamily="34" charset="0"/>
            </a:endParaRPr>
          </a:p>
        </p:txBody>
      </p:sp>
      <p:sp>
        <p:nvSpPr>
          <p:cNvPr id="2" name="TextBox 1"/>
          <p:cNvSpPr txBox="1"/>
          <p:nvPr/>
        </p:nvSpPr>
        <p:spPr>
          <a:xfrm>
            <a:off x="4070101" y="2180074"/>
            <a:ext cx="3137397" cy="3046988"/>
          </a:xfrm>
          <a:prstGeom prst="rect">
            <a:avLst/>
          </a:prstGeom>
          <a:noFill/>
        </p:spPr>
        <p:txBody>
          <a:bodyPr wrap="none" rtlCol="0">
            <a:spAutoFit/>
          </a:bodyPr>
          <a:lstStyle/>
          <a:p>
            <a:pPr marL="285750" indent="-285750">
              <a:buFont typeface="Arial" charset="0"/>
              <a:buChar char="•"/>
            </a:pPr>
            <a:r>
              <a:rPr lang="en-US" sz="3200" dirty="0">
                <a:solidFill>
                  <a:schemeClr val="bg1"/>
                </a:solidFill>
              </a:rPr>
              <a:t>Meta tags</a:t>
            </a:r>
          </a:p>
          <a:p>
            <a:pPr marL="285750" indent="-285750">
              <a:buFont typeface="Arial" charset="0"/>
              <a:buChar char="•"/>
            </a:pPr>
            <a:r>
              <a:rPr lang="en-US" sz="3200" dirty="0" err="1" smtClean="0">
                <a:solidFill>
                  <a:schemeClr val="bg1"/>
                </a:solidFill>
              </a:rPr>
              <a:t>Pathauto</a:t>
            </a:r>
            <a:endParaRPr lang="en-US" sz="3200" dirty="0" smtClean="0">
              <a:solidFill>
                <a:schemeClr val="bg1"/>
              </a:solidFill>
            </a:endParaRPr>
          </a:p>
          <a:p>
            <a:pPr marL="285750" indent="-285750">
              <a:buFont typeface="Arial" charset="0"/>
              <a:buChar char="•"/>
            </a:pPr>
            <a:r>
              <a:rPr lang="en-US" sz="3200" dirty="0">
                <a:solidFill>
                  <a:schemeClr val="bg1"/>
                </a:solidFill>
              </a:rPr>
              <a:t>Global </a:t>
            </a:r>
            <a:r>
              <a:rPr lang="en-US" sz="3200" dirty="0" smtClean="0">
                <a:solidFill>
                  <a:schemeClr val="bg1"/>
                </a:solidFill>
              </a:rPr>
              <a:t>redirect</a:t>
            </a:r>
          </a:p>
          <a:p>
            <a:pPr marL="285750" indent="-285750">
              <a:buFont typeface="Arial" charset="0"/>
              <a:buChar char="•"/>
            </a:pPr>
            <a:r>
              <a:rPr lang="en-US" sz="3200" dirty="0" smtClean="0">
                <a:solidFill>
                  <a:schemeClr val="bg1"/>
                </a:solidFill>
              </a:rPr>
              <a:t>Redirect</a:t>
            </a:r>
          </a:p>
          <a:p>
            <a:pPr marL="285750" indent="-285750">
              <a:buFont typeface="Arial" charset="0"/>
              <a:buChar char="•"/>
            </a:pPr>
            <a:r>
              <a:rPr lang="en-US" sz="3200" dirty="0" smtClean="0">
                <a:solidFill>
                  <a:schemeClr val="bg1"/>
                </a:solidFill>
              </a:rPr>
              <a:t>XML Sitemap</a:t>
            </a:r>
          </a:p>
          <a:p>
            <a:pPr marL="285750" indent="-285750">
              <a:buFont typeface="Arial" charset="0"/>
              <a:buChar char="•"/>
            </a:pPr>
            <a:endParaRPr lang="en-US" sz="3200" dirty="0">
              <a:solidFill>
                <a:schemeClr val="bg1"/>
              </a:solidFill>
            </a:endParaRPr>
          </a:p>
        </p:txBody>
      </p:sp>
    </p:spTree>
    <p:extLst>
      <p:ext uri="{BB962C8B-B14F-4D97-AF65-F5344CB8AC3E}">
        <p14:creationId xmlns:p14="http://schemas.microsoft.com/office/powerpoint/2010/main" val="1011402503"/>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1+#ppt_w/2"/>
                                          </p:val>
                                        </p:tav>
                                        <p:tav tm="100000">
                                          <p:val>
                                            <p:strVal val="#ppt_x"/>
                                          </p:val>
                                        </p:tav>
                                      </p:tavLst>
                                    </p:anim>
                                    <p:anim calcmode="lin" valueType="num">
                                      <p:cBhvr additive="base">
                                        <p:cTn id="17" dur="500" fill="hold"/>
                                        <p:tgtEl>
                                          <p:spTgt spid="7"/>
                                        </p:tgtEl>
                                        <p:attrNameLst>
                                          <p:attrName>ppt_y</p:attrName>
                                        </p:attrNameLst>
                                      </p:cBhvr>
                                      <p:tavLst>
                                        <p:tav tm="0">
                                          <p:val>
                                            <p:strVal val="#ppt_y"/>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par>
                          <p:cTn id="26" fill="hold">
                            <p:stCondLst>
                              <p:cond delay="1500"/>
                            </p:stCondLst>
                            <p:childTnLst>
                              <p:par>
                                <p:cTn id="27" presetID="22" presetClass="entr" presetSubtype="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up)">
                                      <p:cBhvr>
                                        <p:cTn id="29" dur="500"/>
                                        <p:tgtEl>
                                          <p:spTgt spid="10"/>
                                        </p:tgtEl>
                                      </p:cBhvr>
                                    </p:animEffect>
                                  </p:childTnLst>
                                </p:cTn>
                              </p:par>
                            </p:childTnLst>
                          </p:cTn>
                        </p:par>
                        <p:par>
                          <p:cTn id="30" fill="hold">
                            <p:stCondLst>
                              <p:cond delay="2000"/>
                            </p:stCondLst>
                            <p:childTnLst>
                              <p:par>
                                <p:cTn id="31" presetID="22" presetClass="entr" presetSubtype="8" fill="hold" grpId="0"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left)">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1" grpId="0" animBg="1"/>
      <p:bldP spid="12" grpId="0" animBg="1"/>
      <p:bldP spid="10" grpId="0"/>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p:cNvSpPr/>
          <p:nvPr/>
        </p:nvSpPr>
        <p:spPr>
          <a:xfrm>
            <a:off x="6875025" y="1514856"/>
            <a:ext cx="1781651" cy="618744"/>
          </a:xfrm>
          <a:prstGeom prst="ellipse">
            <a:avLst/>
          </a:pr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sp>
      <p:sp>
        <p:nvSpPr>
          <p:cNvPr id="5" name="Oval 4"/>
          <p:cNvSpPr/>
          <p:nvPr/>
        </p:nvSpPr>
        <p:spPr>
          <a:xfrm>
            <a:off x="405598" y="1537573"/>
            <a:ext cx="1781651" cy="618744"/>
          </a:xfrm>
          <a:prstGeom prst="ellipse">
            <a:avLst/>
          </a:pr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sp>
      <p:sp>
        <p:nvSpPr>
          <p:cNvPr id="10" name="Freeform 9"/>
          <p:cNvSpPr/>
          <p:nvPr/>
        </p:nvSpPr>
        <p:spPr>
          <a:xfrm>
            <a:off x="470511" y="3229451"/>
            <a:ext cx="1657350" cy="414337"/>
          </a:xfrm>
          <a:custGeom>
            <a:avLst/>
            <a:gdLst>
              <a:gd name="connsiteX0" fmla="*/ 0 w 1657350"/>
              <a:gd name="connsiteY0" fmla="*/ 0 h 414337"/>
              <a:gd name="connsiteX1" fmla="*/ 1657350 w 1657350"/>
              <a:gd name="connsiteY1" fmla="*/ 0 h 414337"/>
              <a:gd name="connsiteX2" fmla="*/ 1657350 w 1657350"/>
              <a:gd name="connsiteY2" fmla="*/ 414337 h 414337"/>
              <a:gd name="connsiteX3" fmla="*/ 0 w 1657350"/>
              <a:gd name="connsiteY3" fmla="*/ 414337 h 414337"/>
              <a:gd name="connsiteX4" fmla="*/ 0 w 1657350"/>
              <a:gd name="connsiteY4" fmla="*/ 0 h 414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350" h="414337">
                <a:moveTo>
                  <a:pt x="0" y="0"/>
                </a:moveTo>
                <a:lnTo>
                  <a:pt x="1657350" y="0"/>
                </a:lnTo>
                <a:lnTo>
                  <a:pt x="1657350" y="414337"/>
                </a:lnTo>
                <a:lnTo>
                  <a:pt x="0" y="4143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kern="1200" dirty="0" smtClean="0"/>
              <a:t> </a:t>
            </a:r>
            <a:endParaRPr lang="en-US" sz="1400" kern="1200" dirty="0"/>
          </a:p>
        </p:txBody>
      </p:sp>
      <p:sp>
        <p:nvSpPr>
          <p:cNvPr id="11" name="Freeform 10"/>
          <p:cNvSpPr/>
          <p:nvPr/>
        </p:nvSpPr>
        <p:spPr>
          <a:xfrm>
            <a:off x="1053346" y="2204104"/>
            <a:ext cx="621506" cy="621506"/>
          </a:xfrm>
          <a:custGeom>
            <a:avLst/>
            <a:gdLst>
              <a:gd name="connsiteX0" fmla="*/ 0 w 621506"/>
              <a:gd name="connsiteY0" fmla="*/ 310753 h 621506"/>
              <a:gd name="connsiteX1" fmla="*/ 310753 w 621506"/>
              <a:gd name="connsiteY1" fmla="*/ 0 h 621506"/>
              <a:gd name="connsiteX2" fmla="*/ 621506 w 621506"/>
              <a:gd name="connsiteY2" fmla="*/ 310753 h 621506"/>
              <a:gd name="connsiteX3" fmla="*/ 310753 w 621506"/>
              <a:gd name="connsiteY3" fmla="*/ 621506 h 621506"/>
              <a:gd name="connsiteX4" fmla="*/ 0 w 621506"/>
              <a:gd name="connsiteY4" fmla="*/ 310753 h 621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506" h="621506">
                <a:moveTo>
                  <a:pt x="0" y="310753"/>
                </a:moveTo>
                <a:cubicBezTo>
                  <a:pt x="0" y="139129"/>
                  <a:pt x="139129" y="0"/>
                  <a:pt x="310753" y="0"/>
                </a:cubicBezTo>
                <a:cubicBezTo>
                  <a:pt x="482377" y="0"/>
                  <a:pt x="621506" y="139129"/>
                  <a:pt x="621506" y="310753"/>
                </a:cubicBezTo>
                <a:cubicBezTo>
                  <a:pt x="621506" y="482377"/>
                  <a:pt x="482377" y="621506"/>
                  <a:pt x="310753" y="621506"/>
                </a:cubicBezTo>
                <a:cubicBezTo>
                  <a:pt x="139129" y="621506"/>
                  <a:pt x="0" y="482377"/>
                  <a:pt x="0" y="310753"/>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8637" tIns="98637" rIns="98637" bIns="98637" numCol="1" spcCol="1270" anchor="ctr" anchorCtr="0">
            <a:noAutofit/>
          </a:bodyPr>
          <a:lstStyle/>
          <a:p>
            <a:pPr lvl="0" algn="ctr" defTabSz="266700">
              <a:lnSpc>
                <a:spcPct val="90000"/>
              </a:lnSpc>
              <a:spcBef>
                <a:spcPct val="0"/>
              </a:spcBef>
              <a:spcAft>
                <a:spcPct val="35000"/>
              </a:spcAft>
            </a:pPr>
            <a:r>
              <a:rPr lang="en-US" sz="600" kern="1200" dirty="0" smtClean="0"/>
              <a:t>user</a:t>
            </a:r>
            <a:endParaRPr lang="en-US" sz="600" kern="1200" dirty="0"/>
          </a:p>
        </p:txBody>
      </p:sp>
      <p:sp>
        <p:nvSpPr>
          <p:cNvPr id="12" name="Freeform 11"/>
          <p:cNvSpPr/>
          <p:nvPr/>
        </p:nvSpPr>
        <p:spPr>
          <a:xfrm>
            <a:off x="608623" y="1737836"/>
            <a:ext cx="621506" cy="621506"/>
          </a:xfrm>
          <a:custGeom>
            <a:avLst/>
            <a:gdLst>
              <a:gd name="connsiteX0" fmla="*/ 0 w 621506"/>
              <a:gd name="connsiteY0" fmla="*/ 310753 h 621506"/>
              <a:gd name="connsiteX1" fmla="*/ 310753 w 621506"/>
              <a:gd name="connsiteY1" fmla="*/ 0 h 621506"/>
              <a:gd name="connsiteX2" fmla="*/ 621506 w 621506"/>
              <a:gd name="connsiteY2" fmla="*/ 310753 h 621506"/>
              <a:gd name="connsiteX3" fmla="*/ 310753 w 621506"/>
              <a:gd name="connsiteY3" fmla="*/ 621506 h 621506"/>
              <a:gd name="connsiteX4" fmla="*/ 0 w 621506"/>
              <a:gd name="connsiteY4" fmla="*/ 310753 h 621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506" h="621506">
                <a:moveTo>
                  <a:pt x="0" y="310753"/>
                </a:moveTo>
                <a:cubicBezTo>
                  <a:pt x="0" y="139129"/>
                  <a:pt x="139129" y="0"/>
                  <a:pt x="310753" y="0"/>
                </a:cubicBezTo>
                <a:cubicBezTo>
                  <a:pt x="482377" y="0"/>
                  <a:pt x="621506" y="139129"/>
                  <a:pt x="621506" y="310753"/>
                </a:cubicBezTo>
                <a:cubicBezTo>
                  <a:pt x="621506" y="482377"/>
                  <a:pt x="482377" y="621506"/>
                  <a:pt x="310753" y="621506"/>
                </a:cubicBezTo>
                <a:cubicBezTo>
                  <a:pt x="139129" y="621506"/>
                  <a:pt x="0" y="482377"/>
                  <a:pt x="0" y="310753"/>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8637" tIns="98637" rIns="98637" bIns="98637" numCol="1" spcCol="1270" anchor="ctr" anchorCtr="0">
            <a:noAutofit/>
          </a:bodyPr>
          <a:lstStyle/>
          <a:p>
            <a:pPr lvl="0" algn="ctr" defTabSz="266700">
              <a:lnSpc>
                <a:spcPct val="90000"/>
              </a:lnSpc>
              <a:spcBef>
                <a:spcPct val="0"/>
              </a:spcBef>
              <a:spcAft>
                <a:spcPct val="35000"/>
              </a:spcAft>
            </a:pPr>
            <a:r>
              <a:rPr lang="en-US" sz="600" kern="1200" dirty="0" smtClean="0"/>
              <a:t>author</a:t>
            </a:r>
            <a:endParaRPr lang="en-US" sz="600" kern="1200" dirty="0"/>
          </a:p>
        </p:txBody>
      </p:sp>
      <p:sp>
        <p:nvSpPr>
          <p:cNvPr id="13" name="Freeform 12"/>
          <p:cNvSpPr/>
          <p:nvPr/>
        </p:nvSpPr>
        <p:spPr>
          <a:xfrm>
            <a:off x="1243941" y="1587569"/>
            <a:ext cx="621506" cy="621506"/>
          </a:xfrm>
          <a:custGeom>
            <a:avLst/>
            <a:gdLst>
              <a:gd name="connsiteX0" fmla="*/ 0 w 621506"/>
              <a:gd name="connsiteY0" fmla="*/ 310753 h 621506"/>
              <a:gd name="connsiteX1" fmla="*/ 310753 w 621506"/>
              <a:gd name="connsiteY1" fmla="*/ 0 h 621506"/>
              <a:gd name="connsiteX2" fmla="*/ 621506 w 621506"/>
              <a:gd name="connsiteY2" fmla="*/ 310753 h 621506"/>
              <a:gd name="connsiteX3" fmla="*/ 310753 w 621506"/>
              <a:gd name="connsiteY3" fmla="*/ 621506 h 621506"/>
              <a:gd name="connsiteX4" fmla="*/ 0 w 621506"/>
              <a:gd name="connsiteY4" fmla="*/ 310753 h 621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506" h="621506">
                <a:moveTo>
                  <a:pt x="0" y="310753"/>
                </a:moveTo>
                <a:cubicBezTo>
                  <a:pt x="0" y="139129"/>
                  <a:pt x="139129" y="0"/>
                  <a:pt x="310753" y="0"/>
                </a:cubicBezTo>
                <a:cubicBezTo>
                  <a:pt x="482377" y="0"/>
                  <a:pt x="621506" y="139129"/>
                  <a:pt x="621506" y="310753"/>
                </a:cubicBezTo>
                <a:cubicBezTo>
                  <a:pt x="621506" y="482377"/>
                  <a:pt x="482377" y="621506"/>
                  <a:pt x="310753" y="621506"/>
                </a:cubicBezTo>
                <a:cubicBezTo>
                  <a:pt x="139129" y="621506"/>
                  <a:pt x="0" y="482377"/>
                  <a:pt x="0" y="310753"/>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8637" tIns="98637" rIns="98637" bIns="98637" numCol="1" spcCol="1270" anchor="ctr" anchorCtr="0">
            <a:noAutofit/>
          </a:bodyPr>
          <a:lstStyle/>
          <a:p>
            <a:pPr lvl="0" algn="ctr" defTabSz="266700">
              <a:lnSpc>
                <a:spcPct val="90000"/>
              </a:lnSpc>
              <a:spcBef>
                <a:spcPct val="0"/>
              </a:spcBef>
              <a:spcAft>
                <a:spcPct val="35000"/>
              </a:spcAft>
            </a:pPr>
            <a:r>
              <a:rPr lang="en-US" sz="600" kern="1200" dirty="0" smtClean="0"/>
              <a:t>organization</a:t>
            </a:r>
            <a:endParaRPr lang="en-US" sz="600" kern="1200" dirty="0"/>
          </a:p>
        </p:txBody>
      </p:sp>
      <p:sp>
        <p:nvSpPr>
          <p:cNvPr id="14" name="Shape 13"/>
          <p:cNvSpPr/>
          <p:nvPr/>
        </p:nvSpPr>
        <p:spPr>
          <a:xfrm>
            <a:off x="352425" y="1447800"/>
            <a:ext cx="1933575" cy="1546860"/>
          </a:xfrm>
          <a:prstGeom prst="funnel">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pic>
        <p:nvPicPr>
          <p:cNvPr id="7174" name="Picture 19" descr="logo.png"/>
          <p:cNvPicPr>
            <a:picLocks noChangeAspect="1"/>
          </p:cNvPicPr>
          <p:nvPr/>
        </p:nvPicPr>
        <p:blipFill>
          <a:blip r:embed="rId3"/>
          <a:srcRect/>
          <a:stretch>
            <a:fillRect/>
          </a:stretch>
        </p:blipFill>
        <p:spPr bwMode="auto">
          <a:xfrm>
            <a:off x="7543800" y="6096000"/>
            <a:ext cx="1295400" cy="430213"/>
          </a:xfrm>
          <a:prstGeom prst="rect">
            <a:avLst/>
          </a:prstGeom>
          <a:noFill/>
          <a:ln w="9525">
            <a:noFill/>
            <a:miter lim="800000"/>
            <a:headEnd/>
            <a:tailEnd/>
          </a:ln>
        </p:spPr>
      </p:pic>
      <p:sp>
        <p:nvSpPr>
          <p:cNvPr id="7" name="Rectangle 6"/>
          <p:cNvSpPr/>
          <p:nvPr/>
        </p:nvSpPr>
        <p:spPr>
          <a:xfrm>
            <a:off x="2362200" y="838200"/>
            <a:ext cx="6553200" cy="152400"/>
          </a:xfrm>
          <a:prstGeom prst="rect">
            <a:avLst/>
          </a:prstGeom>
          <a:solidFill>
            <a:srgbClr val="0069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228600" y="838200"/>
            <a:ext cx="2057400" cy="152400"/>
          </a:xfrm>
          <a:prstGeom prst="rect">
            <a:avLst/>
          </a:prstGeom>
          <a:solidFill>
            <a:srgbClr val="82C5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TextBox 4"/>
          <p:cNvSpPr txBox="1">
            <a:spLocks noChangeArrowheads="1"/>
          </p:cNvSpPr>
          <p:nvPr/>
        </p:nvSpPr>
        <p:spPr bwMode="auto">
          <a:xfrm>
            <a:off x="228600" y="228600"/>
            <a:ext cx="8229600" cy="461665"/>
          </a:xfrm>
          <a:prstGeom prst="rect">
            <a:avLst/>
          </a:prstGeom>
          <a:noFill/>
          <a:ln w="9525">
            <a:noFill/>
            <a:miter lim="800000"/>
            <a:headEnd/>
            <a:tailEnd/>
          </a:ln>
        </p:spPr>
        <p:txBody>
          <a:bodyPr>
            <a:spAutoFit/>
          </a:bodyPr>
          <a:lstStyle/>
          <a:p>
            <a:r>
              <a:rPr lang="en-US" sz="2400" dirty="0">
                <a:solidFill>
                  <a:srgbClr val="0069AA"/>
                </a:solidFill>
                <a:latin typeface="Tahoma" pitchFamily="34" charset="0"/>
                <a:cs typeface="Tahoma" pitchFamily="34" charset="0"/>
              </a:rPr>
              <a:t>c</a:t>
            </a:r>
            <a:r>
              <a:rPr lang="en-US" sz="2400" dirty="0" smtClean="0">
                <a:solidFill>
                  <a:srgbClr val="0069AA"/>
                </a:solidFill>
                <a:latin typeface="Tahoma" pitchFamily="34" charset="0"/>
                <a:cs typeface="Tahoma" pitchFamily="34" charset="0"/>
              </a:rPr>
              <a:t>ontent workflow</a:t>
            </a:r>
            <a:endParaRPr lang="en-US" sz="2400" dirty="0">
              <a:solidFill>
                <a:srgbClr val="0069AA"/>
              </a:solidFill>
              <a:latin typeface="Tahoma" pitchFamily="34" charset="0"/>
              <a:cs typeface="Tahoma" pitchFamily="34" charset="0"/>
            </a:endParaRPr>
          </a:p>
        </p:txBody>
      </p:sp>
      <p:grpSp>
        <p:nvGrpSpPr>
          <p:cNvPr id="52" name="Group 51"/>
          <p:cNvGrpSpPr/>
          <p:nvPr/>
        </p:nvGrpSpPr>
        <p:grpSpPr>
          <a:xfrm>
            <a:off x="845773" y="3052667"/>
            <a:ext cx="990600" cy="1481233"/>
            <a:chOff x="845773" y="3052667"/>
            <a:chExt cx="990600" cy="1481233"/>
          </a:xfrm>
        </p:grpSpPr>
        <p:sp>
          <p:nvSpPr>
            <p:cNvPr id="6" name="Down Arrow 5"/>
            <p:cNvSpPr/>
            <p:nvPr/>
          </p:nvSpPr>
          <p:spPr>
            <a:xfrm>
              <a:off x="1126545" y="3052667"/>
              <a:ext cx="345281" cy="220980"/>
            </a:xfrm>
            <a:prstGeom prst="downArrow">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grpSp>
          <p:nvGrpSpPr>
            <p:cNvPr id="7169" name="Group 7168"/>
            <p:cNvGrpSpPr/>
            <p:nvPr/>
          </p:nvGrpSpPr>
          <p:grpSpPr>
            <a:xfrm>
              <a:off x="845773" y="3505200"/>
              <a:ext cx="990600" cy="1028700"/>
              <a:chOff x="742950" y="3429000"/>
              <a:chExt cx="990600" cy="1028700"/>
            </a:xfrm>
          </p:grpSpPr>
          <p:sp>
            <p:nvSpPr>
              <p:cNvPr id="20" name="Rectangle 19"/>
              <p:cNvSpPr/>
              <p:nvPr/>
            </p:nvSpPr>
            <p:spPr>
              <a:xfrm>
                <a:off x="742950" y="3429000"/>
                <a:ext cx="990600" cy="1143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42950" y="3581400"/>
                <a:ext cx="990600" cy="1143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42950" y="3733800"/>
                <a:ext cx="990600" cy="1143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742950" y="3886200"/>
                <a:ext cx="990600" cy="1143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742950" y="4038600"/>
                <a:ext cx="990600" cy="1143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742950" y="4191000"/>
                <a:ext cx="990600" cy="1143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42950" y="4343400"/>
                <a:ext cx="990600" cy="1143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p:cNvSpPr txBox="1"/>
            <p:nvPr/>
          </p:nvSpPr>
          <p:spPr>
            <a:xfrm>
              <a:off x="896578" y="3200400"/>
              <a:ext cx="787395" cy="369332"/>
            </a:xfrm>
            <a:prstGeom prst="rect">
              <a:avLst/>
            </a:prstGeom>
            <a:noFill/>
          </p:spPr>
          <p:txBody>
            <a:bodyPr wrap="none" rtlCol="0">
              <a:spAutoFit/>
            </a:bodyPr>
            <a:lstStyle/>
            <a:p>
              <a:r>
                <a:rPr lang="en-US" dirty="0"/>
                <a:t>t</a:t>
              </a:r>
              <a:r>
                <a:rPr lang="en-US" dirty="0" smtClean="0"/>
                <a:t>opics</a:t>
              </a:r>
              <a:endParaRPr lang="en-US" dirty="0"/>
            </a:p>
          </p:txBody>
        </p:sp>
      </p:grpSp>
      <p:sp>
        <p:nvSpPr>
          <p:cNvPr id="30" name="TextBox 29"/>
          <p:cNvSpPr txBox="1"/>
          <p:nvPr/>
        </p:nvSpPr>
        <p:spPr>
          <a:xfrm>
            <a:off x="548097" y="990600"/>
            <a:ext cx="1364476" cy="369332"/>
          </a:xfrm>
          <a:prstGeom prst="rect">
            <a:avLst/>
          </a:prstGeom>
          <a:noFill/>
        </p:spPr>
        <p:txBody>
          <a:bodyPr wrap="none" rtlCol="0">
            <a:spAutoFit/>
          </a:bodyPr>
          <a:lstStyle/>
          <a:p>
            <a:r>
              <a:rPr lang="en-US" dirty="0"/>
              <a:t>t</a:t>
            </a:r>
            <a:r>
              <a:rPr lang="en-US" dirty="0" smtClean="0"/>
              <a:t>opic driven</a:t>
            </a:r>
            <a:endParaRPr lang="en-US" dirty="0"/>
          </a:p>
        </p:txBody>
      </p:sp>
      <p:sp>
        <p:nvSpPr>
          <p:cNvPr id="36" name="Freeform 35"/>
          <p:cNvSpPr/>
          <p:nvPr/>
        </p:nvSpPr>
        <p:spPr>
          <a:xfrm>
            <a:off x="3498275" y="3902145"/>
            <a:ext cx="1127760" cy="1127760"/>
          </a:xfrm>
          <a:custGeom>
            <a:avLst/>
            <a:gdLst>
              <a:gd name="connsiteX0" fmla="*/ 843843 w 1127760"/>
              <a:gd name="connsiteY0" fmla="*/ 285633 h 1127760"/>
              <a:gd name="connsiteX1" fmla="*/ 1010226 w 1127760"/>
              <a:gd name="connsiteY1" fmla="*/ 235488 h 1127760"/>
              <a:gd name="connsiteX2" fmla="*/ 1071448 w 1127760"/>
              <a:gd name="connsiteY2" fmla="*/ 341529 h 1127760"/>
              <a:gd name="connsiteX3" fmla="*/ 944831 w 1127760"/>
              <a:gd name="connsiteY3" fmla="*/ 460548 h 1127760"/>
              <a:gd name="connsiteX4" fmla="*/ 944831 w 1127760"/>
              <a:gd name="connsiteY4" fmla="*/ 667211 h 1127760"/>
              <a:gd name="connsiteX5" fmla="*/ 1071448 w 1127760"/>
              <a:gd name="connsiteY5" fmla="*/ 786231 h 1127760"/>
              <a:gd name="connsiteX6" fmla="*/ 1010226 w 1127760"/>
              <a:gd name="connsiteY6" fmla="*/ 892272 h 1127760"/>
              <a:gd name="connsiteX7" fmla="*/ 843843 w 1127760"/>
              <a:gd name="connsiteY7" fmla="*/ 842127 h 1127760"/>
              <a:gd name="connsiteX8" fmla="*/ 664867 w 1127760"/>
              <a:gd name="connsiteY8" fmla="*/ 945459 h 1127760"/>
              <a:gd name="connsiteX9" fmla="*/ 625103 w 1127760"/>
              <a:gd name="connsiteY9" fmla="*/ 1114623 h 1127760"/>
              <a:gd name="connsiteX10" fmla="*/ 502657 w 1127760"/>
              <a:gd name="connsiteY10" fmla="*/ 1114623 h 1127760"/>
              <a:gd name="connsiteX11" fmla="*/ 462892 w 1127760"/>
              <a:gd name="connsiteY11" fmla="*/ 945459 h 1127760"/>
              <a:gd name="connsiteX12" fmla="*/ 283916 w 1127760"/>
              <a:gd name="connsiteY12" fmla="*/ 842127 h 1127760"/>
              <a:gd name="connsiteX13" fmla="*/ 117534 w 1127760"/>
              <a:gd name="connsiteY13" fmla="*/ 892272 h 1127760"/>
              <a:gd name="connsiteX14" fmla="*/ 56312 w 1127760"/>
              <a:gd name="connsiteY14" fmla="*/ 786231 h 1127760"/>
              <a:gd name="connsiteX15" fmla="*/ 182929 w 1127760"/>
              <a:gd name="connsiteY15" fmla="*/ 667212 h 1127760"/>
              <a:gd name="connsiteX16" fmla="*/ 182929 w 1127760"/>
              <a:gd name="connsiteY16" fmla="*/ 460549 h 1127760"/>
              <a:gd name="connsiteX17" fmla="*/ 56312 w 1127760"/>
              <a:gd name="connsiteY17" fmla="*/ 341529 h 1127760"/>
              <a:gd name="connsiteX18" fmla="*/ 117534 w 1127760"/>
              <a:gd name="connsiteY18" fmla="*/ 235488 h 1127760"/>
              <a:gd name="connsiteX19" fmla="*/ 283917 w 1127760"/>
              <a:gd name="connsiteY19" fmla="*/ 285633 h 1127760"/>
              <a:gd name="connsiteX20" fmla="*/ 462893 w 1127760"/>
              <a:gd name="connsiteY20" fmla="*/ 182301 h 1127760"/>
              <a:gd name="connsiteX21" fmla="*/ 502657 w 1127760"/>
              <a:gd name="connsiteY21" fmla="*/ 13137 h 1127760"/>
              <a:gd name="connsiteX22" fmla="*/ 625103 w 1127760"/>
              <a:gd name="connsiteY22" fmla="*/ 13137 h 1127760"/>
              <a:gd name="connsiteX23" fmla="*/ 664868 w 1127760"/>
              <a:gd name="connsiteY23" fmla="*/ 182301 h 1127760"/>
              <a:gd name="connsiteX24" fmla="*/ 843844 w 1127760"/>
              <a:gd name="connsiteY24" fmla="*/ 285633 h 1127760"/>
              <a:gd name="connsiteX25" fmla="*/ 843843 w 1127760"/>
              <a:gd name="connsiteY25" fmla="*/ 285633 h 11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27760" h="1127760">
                <a:moveTo>
                  <a:pt x="843843" y="285633"/>
                </a:moveTo>
                <a:lnTo>
                  <a:pt x="1010226" y="235488"/>
                </a:lnTo>
                <a:lnTo>
                  <a:pt x="1071448" y="341529"/>
                </a:lnTo>
                <a:lnTo>
                  <a:pt x="944831" y="460548"/>
                </a:lnTo>
                <a:cubicBezTo>
                  <a:pt x="963185" y="528213"/>
                  <a:pt x="963185" y="599546"/>
                  <a:pt x="944831" y="667211"/>
                </a:cubicBezTo>
                <a:lnTo>
                  <a:pt x="1071448" y="786231"/>
                </a:lnTo>
                <a:lnTo>
                  <a:pt x="1010226" y="892272"/>
                </a:lnTo>
                <a:lnTo>
                  <a:pt x="843843" y="842127"/>
                </a:lnTo>
                <a:cubicBezTo>
                  <a:pt x="794420" y="891855"/>
                  <a:pt x="732644" y="927521"/>
                  <a:pt x="664867" y="945459"/>
                </a:cubicBezTo>
                <a:lnTo>
                  <a:pt x="625103" y="1114623"/>
                </a:lnTo>
                <a:lnTo>
                  <a:pt x="502657" y="1114623"/>
                </a:lnTo>
                <a:lnTo>
                  <a:pt x="462892" y="945459"/>
                </a:lnTo>
                <a:cubicBezTo>
                  <a:pt x="395115" y="927521"/>
                  <a:pt x="333339" y="891855"/>
                  <a:pt x="283916" y="842127"/>
                </a:cubicBezTo>
                <a:lnTo>
                  <a:pt x="117534" y="892272"/>
                </a:lnTo>
                <a:lnTo>
                  <a:pt x="56312" y="786231"/>
                </a:lnTo>
                <a:lnTo>
                  <a:pt x="182929" y="667212"/>
                </a:lnTo>
                <a:cubicBezTo>
                  <a:pt x="164575" y="599547"/>
                  <a:pt x="164575" y="528214"/>
                  <a:pt x="182929" y="460549"/>
                </a:cubicBezTo>
                <a:lnTo>
                  <a:pt x="56312" y="341529"/>
                </a:lnTo>
                <a:lnTo>
                  <a:pt x="117534" y="235488"/>
                </a:lnTo>
                <a:lnTo>
                  <a:pt x="283917" y="285633"/>
                </a:lnTo>
                <a:cubicBezTo>
                  <a:pt x="333340" y="235905"/>
                  <a:pt x="395116" y="200239"/>
                  <a:pt x="462893" y="182301"/>
                </a:cubicBezTo>
                <a:lnTo>
                  <a:pt x="502657" y="13137"/>
                </a:lnTo>
                <a:lnTo>
                  <a:pt x="625103" y="13137"/>
                </a:lnTo>
                <a:lnTo>
                  <a:pt x="664868" y="182301"/>
                </a:lnTo>
                <a:cubicBezTo>
                  <a:pt x="732645" y="200239"/>
                  <a:pt x="794421" y="235905"/>
                  <a:pt x="843844" y="285633"/>
                </a:cubicBezTo>
                <a:lnTo>
                  <a:pt x="843843" y="28563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2807" tIns="294523" rIns="292807" bIns="294523" numCol="1" spcCol="1270" anchor="ctr" anchorCtr="0">
            <a:noAutofit/>
          </a:bodyPr>
          <a:lstStyle/>
          <a:p>
            <a:pPr lvl="0" algn="ctr" defTabSz="311150">
              <a:lnSpc>
                <a:spcPct val="90000"/>
              </a:lnSpc>
              <a:spcBef>
                <a:spcPct val="0"/>
              </a:spcBef>
              <a:spcAft>
                <a:spcPct val="35000"/>
              </a:spcAft>
            </a:pPr>
            <a:r>
              <a:rPr lang="en-US" sz="700" kern="1200" dirty="0" smtClean="0"/>
              <a:t>content</a:t>
            </a:r>
          </a:p>
          <a:p>
            <a:pPr lvl="0" algn="ctr" defTabSz="311150">
              <a:lnSpc>
                <a:spcPct val="90000"/>
              </a:lnSpc>
              <a:spcBef>
                <a:spcPct val="0"/>
              </a:spcBef>
              <a:spcAft>
                <a:spcPct val="35000"/>
              </a:spcAft>
            </a:pPr>
            <a:r>
              <a:rPr lang="en-US" sz="700" kern="1200" dirty="0" smtClean="0"/>
              <a:t>optimization</a:t>
            </a:r>
            <a:endParaRPr lang="en-US" sz="700" kern="1200" dirty="0"/>
          </a:p>
        </p:txBody>
      </p:sp>
      <p:sp>
        <p:nvSpPr>
          <p:cNvPr id="50" name="Shape 49"/>
          <p:cNvSpPr/>
          <p:nvPr/>
        </p:nvSpPr>
        <p:spPr>
          <a:xfrm rot="7533102" flipV="1">
            <a:off x="3298252" y="3703002"/>
            <a:ext cx="1442123" cy="1442123"/>
          </a:xfrm>
          <a:prstGeom prst="leftCircularArrow">
            <a:avLst>
              <a:gd name="adj1" fmla="val 6452"/>
              <a:gd name="adj2" fmla="val 429999"/>
              <a:gd name="adj3" fmla="val 10489124"/>
              <a:gd name="adj4" fmla="val 14837806"/>
              <a:gd name="adj5" fmla="val 7527"/>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nvGrpSpPr>
          <p:cNvPr id="7200" name="Group 7199"/>
          <p:cNvGrpSpPr/>
          <p:nvPr/>
        </p:nvGrpSpPr>
        <p:grpSpPr>
          <a:xfrm>
            <a:off x="2693263" y="2250239"/>
            <a:ext cx="1554899" cy="1554899"/>
            <a:chOff x="2693263" y="2250239"/>
            <a:chExt cx="1554899" cy="1554899"/>
          </a:xfrm>
        </p:grpSpPr>
        <p:sp>
          <p:nvSpPr>
            <p:cNvPr id="38" name="Freeform 37"/>
            <p:cNvSpPr/>
            <p:nvPr/>
          </p:nvSpPr>
          <p:spPr>
            <a:xfrm>
              <a:off x="2824686" y="2362199"/>
              <a:ext cx="1353312" cy="1353312"/>
            </a:xfrm>
            <a:custGeom>
              <a:avLst/>
              <a:gdLst>
                <a:gd name="connsiteX0" fmla="*/ 826793 w 1104974"/>
                <a:gd name="connsiteY0" fmla="*/ 279862 h 1104974"/>
                <a:gd name="connsiteX1" fmla="*/ 989814 w 1104974"/>
                <a:gd name="connsiteY1" fmla="*/ 230730 h 1104974"/>
                <a:gd name="connsiteX2" fmla="*/ 1049800 w 1104974"/>
                <a:gd name="connsiteY2" fmla="*/ 334629 h 1104974"/>
                <a:gd name="connsiteX3" fmla="*/ 925741 w 1104974"/>
                <a:gd name="connsiteY3" fmla="*/ 451243 h 1104974"/>
                <a:gd name="connsiteX4" fmla="*/ 925741 w 1104974"/>
                <a:gd name="connsiteY4" fmla="*/ 653731 h 1104974"/>
                <a:gd name="connsiteX5" fmla="*/ 1049800 w 1104974"/>
                <a:gd name="connsiteY5" fmla="*/ 770345 h 1104974"/>
                <a:gd name="connsiteX6" fmla="*/ 989814 w 1104974"/>
                <a:gd name="connsiteY6" fmla="*/ 874244 h 1104974"/>
                <a:gd name="connsiteX7" fmla="*/ 826793 w 1104974"/>
                <a:gd name="connsiteY7" fmla="*/ 825112 h 1104974"/>
                <a:gd name="connsiteX8" fmla="*/ 651434 w 1104974"/>
                <a:gd name="connsiteY8" fmla="*/ 926356 h 1104974"/>
                <a:gd name="connsiteX9" fmla="*/ 612473 w 1104974"/>
                <a:gd name="connsiteY9" fmla="*/ 1092102 h 1104974"/>
                <a:gd name="connsiteX10" fmla="*/ 492501 w 1104974"/>
                <a:gd name="connsiteY10" fmla="*/ 1092102 h 1104974"/>
                <a:gd name="connsiteX11" fmla="*/ 453540 w 1104974"/>
                <a:gd name="connsiteY11" fmla="*/ 926356 h 1104974"/>
                <a:gd name="connsiteX12" fmla="*/ 278181 w 1104974"/>
                <a:gd name="connsiteY12" fmla="*/ 825112 h 1104974"/>
                <a:gd name="connsiteX13" fmla="*/ 115160 w 1104974"/>
                <a:gd name="connsiteY13" fmla="*/ 874244 h 1104974"/>
                <a:gd name="connsiteX14" fmla="*/ 55174 w 1104974"/>
                <a:gd name="connsiteY14" fmla="*/ 770345 h 1104974"/>
                <a:gd name="connsiteX15" fmla="*/ 179233 w 1104974"/>
                <a:gd name="connsiteY15" fmla="*/ 653731 h 1104974"/>
                <a:gd name="connsiteX16" fmla="*/ 179233 w 1104974"/>
                <a:gd name="connsiteY16" fmla="*/ 451243 h 1104974"/>
                <a:gd name="connsiteX17" fmla="*/ 55174 w 1104974"/>
                <a:gd name="connsiteY17" fmla="*/ 334629 h 1104974"/>
                <a:gd name="connsiteX18" fmla="*/ 115160 w 1104974"/>
                <a:gd name="connsiteY18" fmla="*/ 230730 h 1104974"/>
                <a:gd name="connsiteX19" fmla="*/ 278181 w 1104974"/>
                <a:gd name="connsiteY19" fmla="*/ 279862 h 1104974"/>
                <a:gd name="connsiteX20" fmla="*/ 453540 w 1104974"/>
                <a:gd name="connsiteY20" fmla="*/ 178618 h 1104974"/>
                <a:gd name="connsiteX21" fmla="*/ 492501 w 1104974"/>
                <a:gd name="connsiteY21" fmla="*/ 12872 h 1104974"/>
                <a:gd name="connsiteX22" fmla="*/ 612473 w 1104974"/>
                <a:gd name="connsiteY22" fmla="*/ 12872 h 1104974"/>
                <a:gd name="connsiteX23" fmla="*/ 651434 w 1104974"/>
                <a:gd name="connsiteY23" fmla="*/ 178618 h 1104974"/>
                <a:gd name="connsiteX24" fmla="*/ 826793 w 1104974"/>
                <a:gd name="connsiteY24" fmla="*/ 279862 h 110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04974" h="1104974">
                  <a:moveTo>
                    <a:pt x="711213" y="279507"/>
                  </a:moveTo>
                  <a:lnTo>
                    <a:pt x="829401" y="206307"/>
                  </a:lnTo>
                  <a:lnTo>
                    <a:pt x="898666" y="275573"/>
                  </a:lnTo>
                  <a:lnTo>
                    <a:pt x="825468" y="393761"/>
                  </a:lnTo>
                  <a:cubicBezTo>
                    <a:pt x="853661" y="442248"/>
                    <a:pt x="868431" y="497370"/>
                    <a:pt x="868258" y="553458"/>
                  </a:cubicBezTo>
                  <a:lnTo>
                    <a:pt x="990744" y="619212"/>
                  </a:lnTo>
                  <a:lnTo>
                    <a:pt x="965391" y="713831"/>
                  </a:lnTo>
                  <a:lnTo>
                    <a:pt x="826438" y="709532"/>
                  </a:lnTo>
                  <a:cubicBezTo>
                    <a:pt x="798543" y="758192"/>
                    <a:pt x="758191" y="798544"/>
                    <a:pt x="709532" y="826438"/>
                  </a:cubicBezTo>
                  <a:lnTo>
                    <a:pt x="713830" y="965391"/>
                  </a:lnTo>
                  <a:lnTo>
                    <a:pt x="619212" y="990744"/>
                  </a:lnTo>
                  <a:lnTo>
                    <a:pt x="553458" y="868258"/>
                  </a:lnTo>
                  <a:cubicBezTo>
                    <a:pt x="497370" y="868430"/>
                    <a:pt x="442248" y="853660"/>
                    <a:pt x="393761" y="825467"/>
                  </a:cubicBezTo>
                  <a:lnTo>
                    <a:pt x="275573" y="898667"/>
                  </a:lnTo>
                  <a:lnTo>
                    <a:pt x="206308" y="829401"/>
                  </a:lnTo>
                  <a:lnTo>
                    <a:pt x="279506" y="711213"/>
                  </a:lnTo>
                  <a:cubicBezTo>
                    <a:pt x="251313" y="662726"/>
                    <a:pt x="236543" y="607604"/>
                    <a:pt x="236716" y="551516"/>
                  </a:cubicBezTo>
                  <a:lnTo>
                    <a:pt x="114230" y="485762"/>
                  </a:lnTo>
                  <a:lnTo>
                    <a:pt x="139583" y="391143"/>
                  </a:lnTo>
                  <a:lnTo>
                    <a:pt x="278536" y="395442"/>
                  </a:lnTo>
                  <a:cubicBezTo>
                    <a:pt x="306431" y="346782"/>
                    <a:pt x="346783" y="306430"/>
                    <a:pt x="395442" y="278536"/>
                  </a:cubicBezTo>
                  <a:lnTo>
                    <a:pt x="391144" y="139583"/>
                  </a:lnTo>
                  <a:lnTo>
                    <a:pt x="485762" y="114230"/>
                  </a:lnTo>
                  <a:lnTo>
                    <a:pt x="551516" y="236716"/>
                  </a:lnTo>
                  <a:cubicBezTo>
                    <a:pt x="607604" y="236544"/>
                    <a:pt x="662726" y="251314"/>
                    <a:pt x="711213" y="279507"/>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5413" tIns="375413" rIns="375411" bIns="375411" numCol="1" spcCol="1270" anchor="ctr" anchorCtr="0">
              <a:noAutofit/>
            </a:bodyPr>
            <a:lstStyle/>
            <a:p>
              <a:pPr lvl="0" algn="ctr" defTabSz="311150">
                <a:lnSpc>
                  <a:spcPct val="90000"/>
                </a:lnSpc>
                <a:spcBef>
                  <a:spcPct val="0"/>
                </a:spcBef>
                <a:spcAft>
                  <a:spcPct val="35000"/>
                </a:spcAft>
              </a:pPr>
              <a:r>
                <a:rPr lang="en-US" sz="700" kern="1200" dirty="0" smtClean="0"/>
                <a:t>keyword</a:t>
              </a:r>
            </a:p>
            <a:p>
              <a:pPr lvl="0" algn="ctr" defTabSz="311150">
                <a:lnSpc>
                  <a:spcPct val="90000"/>
                </a:lnSpc>
                <a:spcBef>
                  <a:spcPct val="0"/>
                </a:spcBef>
                <a:spcAft>
                  <a:spcPct val="35000"/>
                </a:spcAft>
              </a:pPr>
              <a:r>
                <a:rPr lang="en-US" sz="700" kern="1200" dirty="0" smtClean="0"/>
                <a:t>research</a:t>
              </a:r>
              <a:endParaRPr lang="en-US" sz="700" kern="1200" dirty="0"/>
            </a:p>
          </p:txBody>
        </p:sp>
        <p:sp>
          <p:nvSpPr>
            <p:cNvPr id="51" name="Circular Arrow 50"/>
            <p:cNvSpPr/>
            <p:nvPr/>
          </p:nvSpPr>
          <p:spPr>
            <a:xfrm rot="8435672">
              <a:off x="2693263" y="2250239"/>
              <a:ext cx="1554899" cy="1554899"/>
            </a:xfrm>
            <a:prstGeom prst="circularArrow">
              <a:avLst>
                <a:gd name="adj1" fmla="val 5984"/>
                <a:gd name="adj2" fmla="val 394124"/>
                <a:gd name="adj3" fmla="val 13313824"/>
                <a:gd name="adj4" fmla="val 10508221"/>
                <a:gd name="adj5" fmla="val 6981"/>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grpSp>
        <p:nvGrpSpPr>
          <p:cNvPr id="7204" name="Group 7203"/>
          <p:cNvGrpSpPr/>
          <p:nvPr/>
        </p:nvGrpSpPr>
        <p:grpSpPr>
          <a:xfrm>
            <a:off x="4441729" y="3697652"/>
            <a:ext cx="1442123" cy="1442123"/>
            <a:chOff x="4441729" y="3697652"/>
            <a:chExt cx="1442123" cy="1442123"/>
          </a:xfrm>
        </p:grpSpPr>
        <p:sp>
          <p:nvSpPr>
            <p:cNvPr id="58" name="Freeform 57"/>
            <p:cNvSpPr/>
            <p:nvPr/>
          </p:nvSpPr>
          <p:spPr>
            <a:xfrm flipH="1">
              <a:off x="4565559" y="3902145"/>
              <a:ext cx="1127760" cy="1127760"/>
            </a:xfrm>
            <a:custGeom>
              <a:avLst/>
              <a:gdLst>
                <a:gd name="connsiteX0" fmla="*/ 843843 w 1127760"/>
                <a:gd name="connsiteY0" fmla="*/ 285633 h 1127760"/>
                <a:gd name="connsiteX1" fmla="*/ 1010226 w 1127760"/>
                <a:gd name="connsiteY1" fmla="*/ 235488 h 1127760"/>
                <a:gd name="connsiteX2" fmla="*/ 1071448 w 1127760"/>
                <a:gd name="connsiteY2" fmla="*/ 341529 h 1127760"/>
                <a:gd name="connsiteX3" fmla="*/ 944831 w 1127760"/>
                <a:gd name="connsiteY3" fmla="*/ 460548 h 1127760"/>
                <a:gd name="connsiteX4" fmla="*/ 944831 w 1127760"/>
                <a:gd name="connsiteY4" fmla="*/ 667211 h 1127760"/>
                <a:gd name="connsiteX5" fmla="*/ 1071448 w 1127760"/>
                <a:gd name="connsiteY5" fmla="*/ 786231 h 1127760"/>
                <a:gd name="connsiteX6" fmla="*/ 1010226 w 1127760"/>
                <a:gd name="connsiteY6" fmla="*/ 892272 h 1127760"/>
                <a:gd name="connsiteX7" fmla="*/ 843843 w 1127760"/>
                <a:gd name="connsiteY7" fmla="*/ 842127 h 1127760"/>
                <a:gd name="connsiteX8" fmla="*/ 664867 w 1127760"/>
                <a:gd name="connsiteY8" fmla="*/ 945459 h 1127760"/>
                <a:gd name="connsiteX9" fmla="*/ 625103 w 1127760"/>
                <a:gd name="connsiteY9" fmla="*/ 1114623 h 1127760"/>
                <a:gd name="connsiteX10" fmla="*/ 502657 w 1127760"/>
                <a:gd name="connsiteY10" fmla="*/ 1114623 h 1127760"/>
                <a:gd name="connsiteX11" fmla="*/ 462892 w 1127760"/>
                <a:gd name="connsiteY11" fmla="*/ 945459 h 1127760"/>
                <a:gd name="connsiteX12" fmla="*/ 283916 w 1127760"/>
                <a:gd name="connsiteY12" fmla="*/ 842127 h 1127760"/>
                <a:gd name="connsiteX13" fmla="*/ 117534 w 1127760"/>
                <a:gd name="connsiteY13" fmla="*/ 892272 h 1127760"/>
                <a:gd name="connsiteX14" fmla="*/ 56312 w 1127760"/>
                <a:gd name="connsiteY14" fmla="*/ 786231 h 1127760"/>
                <a:gd name="connsiteX15" fmla="*/ 182929 w 1127760"/>
                <a:gd name="connsiteY15" fmla="*/ 667212 h 1127760"/>
                <a:gd name="connsiteX16" fmla="*/ 182929 w 1127760"/>
                <a:gd name="connsiteY16" fmla="*/ 460549 h 1127760"/>
                <a:gd name="connsiteX17" fmla="*/ 56312 w 1127760"/>
                <a:gd name="connsiteY17" fmla="*/ 341529 h 1127760"/>
                <a:gd name="connsiteX18" fmla="*/ 117534 w 1127760"/>
                <a:gd name="connsiteY18" fmla="*/ 235488 h 1127760"/>
                <a:gd name="connsiteX19" fmla="*/ 283917 w 1127760"/>
                <a:gd name="connsiteY19" fmla="*/ 285633 h 1127760"/>
                <a:gd name="connsiteX20" fmla="*/ 462893 w 1127760"/>
                <a:gd name="connsiteY20" fmla="*/ 182301 h 1127760"/>
                <a:gd name="connsiteX21" fmla="*/ 502657 w 1127760"/>
                <a:gd name="connsiteY21" fmla="*/ 13137 h 1127760"/>
                <a:gd name="connsiteX22" fmla="*/ 625103 w 1127760"/>
                <a:gd name="connsiteY22" fmla="*/ 13137 h 1127760"/>
                <a:gd name="connsiteX23" fmla="*/ 664868 w 1127760"/>
                <a:gd name="connsiteY23" fmla="*/ 182301 h 1127760"/>
                <a:gd name="connsiteX24" fmla="*/ 843844 w 1127760"/>
                <a:gd name="connsiteY24" fmla="*/ 285633 h 1127760"/>
                <a:gd name="connsiteX25" fmla="*/ 843843 w 1127760"/>
                <a:gd name="connsiteY25" fmla="*/ 285633 h 11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27760" h="1127760">
                  <a:moveTo>
                    <a:pt x="843843" y="285633"/>
                  </a:moveTo>
                  <a:lnTo>
                    <a:pt x="1010226" y="235488"/>
                  </a:lnTo>
                  <a:lnTo>
                    <a:pt x="1071448" y="341529"/>
                  </a:lnTo>
                  <a:lnTo>
                    <a:pt x="944831" y="460548"/>
                  </a:lnTo>
                  <a:cubicBezTo>
                    <a:pt x="963185" y="528213"/>
                    <a:pt x="963185" y="599546"/>
                    <a:pt x="944831" y="667211"/>
                  </a:cubicBezTo>
                  <a:lnTo>
                    <a:pt x="1071448" y="786231"/>
                  </a:lnTo>
                  <a:lnTo>
                    <a:pt x="1010226" y="892272"/>
                  </a:lnTo>
                  <a:lnTo>
                    <a:pt x="843843" y="842127"/>
                  </a:lnTo>
                  <a:cubicBezTo>
                    <a:pt x="794420" y="891855"/>
                    <a:pt x="732644" y="927521"/>
                    <a:pt x="664867" y="945459"/>
                  </a:cubicBezTo>
                  <a:lnTo>
                    <a:pt x="625103" y="1114623"/>
                  </a:lnTo>
                  <a:lnTo>
                    <a:pt x="502657" y="1114623"/>
                  </a:lnTo>
                  <a:lnTo>
                    <a:pt x="462892" y="945459"/>
                  </a:lnTo>
                  <a:cubicBezTo>
                    <a:pt x="395115" y="927521"/>
                    <a:pt x="333339" y="891855"/>
                    <a:pt x="283916" y="842127"/>
                  </a:cubicBezTo>
                  <a:lnTo>
                    <a:pt x="117534" y="892272"/>
                  </a:lnTo>
                  <a:lnTo>
                    <a:pt x="56312" y="786231"/>
                  </a:lnTo>
                  <a:lnTo>
                    <a:pt x="182929" y="667212"/>
                  </a:lnTo>
                  <a:cubicBezTo>
                    <a:pt x="164575" y="599547"/>
                    <a:pt x="164575" y="528214"/>
                    <a:pt x="182929" y="460549"/>
                  </a:cubicBezTo>
                  <a:lnTo>
                    <a:pt x="56312" y="341529"/>
                  </a:lnTo>
                  <a:lnTo>
                    <a:pt x="117534" y="235488"/>
                  </a:lnTo>
                  <a:lnTo>
                    <a:pt x="283917" y="285633"/>
                  </a:lnTo>
                  <a:cubicBezTo>
                    <a:pt x="333340" y="235905"/>
                    <a:pt x="395116" y="200239"/>
                    <a:pt x="462893" y="182301"/>
                  </a:cubicBezTo>
                  <a:lnTo>
                    <a:pt x="502657" y="13137"/>
                  </a:lnTo>
                  <a:lnTo>
                    <a:pt x="625103" y="13137"/>
                  </a:lnTo>
                  <a:lnTo>
                    <a:pt x="664868" y="182301"/>
                  </a:lnTo>
                  <a:cubicBezTo>
                    <a:pt x="732645" y="200239"/>
                    <a:pt x="794421" y="235905"/>
                    <a:pt x="843844" y="285633"/>
                  </a:cubicBezTo>
                  <a:lnTo>
                    <a:pt x="843843" y="28563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2807" tIns="294523" rIns="292807" bIns="294523" numCol="1" spcCol="1270" anchor="ctr" anchorCtr="0">
              <a:noAutofit/>
            </a:bodyPr>
            <a:lstStyle/>
            <a:p>
              <a:pPr lvl="0" algn="ctr" defTabSz="311150">
                <a:lnSpc>
                  <a:spcPct val="90000"/>
                </a:lnSpc>
                <a:spcBef>
                  <a:spcPct val="0"/>
                </a:spcBef>
                <a:spcAft>
                  <a:spcPct val="35000"/>
                </a:spcAft>
              </a:pPr>
              <a:r>
                <a:rPr lang="en-US" sz="700" kern="1200" dirty="0" smtClean="0"/>
                <a:t>content</a:t>
              </a:r>
            </a:p>
            <a:p>
              <a:pPr lvl="0" algn="ctr" defTabSz="311150">
                <a:lnSpc>
                  <a:spcPct val="90000"/>
                </a:lnSpc>
                <a:spcBef>
                  <a:spcPct val="0"/>
                </a:spcBef>
                <a:spcAft>
                  <a:spcPct val="35000"/>
                </a:spcAft>
              </a:pPr>
              <a:r>
                <a:rPr lang="en-US" sz="700" kern="1200" dirty="0" smtClean="0"/>
                <a:t>optimization</a:t>
              </a:r>
              <a:endParaRPr lang="en-US" sz="700" kern="1200" dirty="0"/>
            </a:p>
          </p:txBody>
        </p:sp>
        <p:sp>
          <p:nvSpPr>
            <p:cNvPr id="61" name="Shape 60"/>
            <p:cNvSpPr/>
            <p:nvPr/>
          </p:nvSpPr>
          <p:spPr>
            <a:xfrm rot="14201141" flipH="1" flipV="1">
              <a:off x="4441729" y="3697652"/>
              <a:ext cx="1442123" cy="1442123"/>
            </a:xfrm>
            <a:prstGeom prst="leftCircularArrow">
              <a:avLst>
                <a:gd name="adj1" fmla="val 6452"/>
                <a:gd name="adj2" fmla="val 429999"/>
                <a:gd name="adj3" fmla="val 10489124"/>
                <a:gd name="adj4" fmla="val 14837806"/>
                <a:gd name="adj5" fmla="val 7527"/>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grpSp>
        <p:nvGrpSpPr>
          <p:cNvPr id="7202" name="Group 7201"/>
          <p:cNvGrpSpPr/>
          <p:nvPr/>
        </p:nvGrpSpPr>
        <p:grpSpPr>
          <a:xfrm>
            <a:off x="5256279" y="3084806"/>
            <a:ext cx="2036156" cy="1984857"/>
            <a:chOff x="5256279" y="3084806"/>
            <a:chExt cx="2036156" cy="1984857"/>
          </a:xfrm>
        </p:grpSpPr>
        <p:sp>
          <p:nvSpPr>
            <p:cNvPr id="57" name="Freeform 56"/>
            <p:cNvSpPr/>
            <p:nvPr/>
          </p:nvSpPr>
          <p:spPr>
            <a:xfrm flipH="1">
              <a:off x="5528356" y="3310685"/>
              <a:ext cx="1550670" cy="1550670"/>
            </a:xfrm>
            <a:custGeom>
              <a:avLst/>
              <a:gdLst>
                <a:gd name="connsiteX0" fmla="*/ 1100672 w 1550670"/>
                <a:gd name="connsiteY0" fmla="*/ 247236 h 1550670"/>
                <a:gd name="connsiteX1" fmla="*/ 1221290 w 1550670"/>
                <a:gd name="connsiteY1" fmla="*/ 146021 h 1550670"/>
                <a:gd name="connsiteX2" fmla="*/ 1317649 w 1550670"/>
                <a:gd name="connsiteY2" fmla="*/ 226876 h 1550670"/>
                <a:gd name="connsiteX3" fmla="*/ 1238916 w 1550670"/>
                <a:gd name="connsiteY3" fmla="*/ 363237 h 1550670"/>
                <a:gd name="connsiteX4" fmla="*/ 1364013 w 1550670"/>
                <a:gd name="connsiteY4" fmla="*/ 579911 h 1550670"/>
                <a:gd name="connsiteX5" fmla="*/ 1521471 w 1550670"/>
                <a:gd name="connsiteY5" fmla="*/ 579907 h 1550670"/>
                <a:gd name="connsiteX6" fmla="*/ 1543314 w 1550670"/>
                <a:gd name="connsiteY6" fmla="*/ 703784 h 1550670"/>
                <a:gd name="connsiteX7" fmla="*/ 1395350 w 1550670"/>
                <a:gd name="connsiteY7" fmla="*/ 757634 h 1550670"/>
                <a:gd name="connsiteX8" fmla="*/ 1351904 w 1550670"/>
                <a:gd name="connsiteY8" fmla="*/ 1004026 h 1550670"/>
                <a:gd name="connsiteX9" fmla="*/ 1472528 w 1550670"/>
                <a:gd name="connsiteY9" fmla="*/ 1105235 h 1550670"/>
                <a:gd name="connsiteX10" fmla="*/ 1409633 w 1550670"/>
                <a:gd name="connsiteY10" fmla="*/ 1214171 h 1550670"/>
                <a:gd name="connsiteX11" fmla="*/ 1261672 w 1550670"/>
                <a:gd name="connsiteY11" fmla="*/ 1160313 h 1550670"/>
                <a:gd name="connsiteX12" fmla="*/ 1070013 w 1550670"/>
                <a:gd name="connsiteY12" fmla="*/ 1321134 h 1550670"/>
                <a:gd name="connsiteX13" fmla="*/ 1097360 w 1550670"/>
                <a:gd name="connsiteY13" fmla="*/ 1476200 h 1550670"/>
                <a:gd name="connsiteX14" fmla="*/ 979157 w 1550670"/>
                <a:gd name="connsiteY14" fmla="*/ 1519222 h 1550670"/>
                <a:gd name="connsiteX15" fmla="*/ 900432 w 1550670"/>
                <a:gd name="connsiteY15" fmla="*/ 1382857 h 1550670"/>
                <a:gd name="connsiteX16" fmla="*/ 650239 w 1550670"/>
                <a:gd name="connsiteY16" fmla="*/ 1382857 h 1550670"/>
                <a:gd name="connsiteX17" fmla="*/ 571513 w 1550670"/>
                <a:gd name="connsiteY17" fmla="*/ 1519222 h 1550670"/>
                <a:gd name="connsiteX18" fmla="*/ 453310 w 1550670"/>
                <a:gd name="connsiteY18" fmla="*/ 1476200 h 1550670"/>
                <a:gd name="connsiteX19" fmla="*/ 480657 w 1550670"/>
                <a:gd name="connsiteY19" fmla="*/ 1321135 h 1550670"/>
                <a:gd name="connsiteX20" fmla="*/ 288998 w 1550670"/>
                <a:gd name="connsiteY20" fmla="*/ 1160314 h 1550670"/>
                <a:gd name="connsiteX21" fmla="*/ 141037 w 1550670"/>
                <a:gd name="connsiteY21" fmla="*/ 1214171 h 1550670"/>
                <a:gd name="connsiteX22" fmla="*/ 78142 w 1550670"/>
                <a:gd name="connsiteY22" fmla="*/ 1105235 h 1550670"/>
                <a:gd name="connsiteX23" fmla="*/ 198765 w 1550670"/>
                <a:gd name="connsiteY23" fmla="*/ 1004026 h 1550670"/>
                <a:gd name="connsiteX24" fmla="*/ 155319 w 1550670"/>
                <a:gd name="connsiteY24" fmla="*/ 757634 h 1550670"/>
                <a:gd name="connsiteX25" fmla="*/ 7356 w 1550670"/>
                <a:gd name="connsiteY25" fmla="*/ 703784 h 1550670"/>
                <a:gd name="connsiteX26" fmla="*/ 29199 w 1550670"/>
                <a:gd name="connsiteY26" fmla="*/ 579907 h 1550670"/>
                <a:gd name="connsiteX27" fmla="*/ 186657 w 1550670"/>
                <a:gd name="connsiteY27" fmla="*/ 579911 h 1550670"/>
                <a:gd name="connsiteX28" fmla="*/ 311754 w 1550670"/>
                <a:gd name="connsiteY28" fmla="*/ 363237 h 1550670"/>
                <a:gd name="connsiteX29" fmla="*/ 233021 w 1550670"/>
                <a:gd name="connsiteY29" fmla="*/ 226876 h 1550670"/>
                <a:gd name="connsiteX30" fmla="*/ 329380 w 1550670"/>
                <a:gd name="connsiteY30" fmla="*/ 146021 h 1550670"/>
                <a:gd name="connsiteX31" fmla="*/ 449998 w 1550670"/>
                <a:gd name="connsiteY31" fmla="*/ 247236 h 1550670"/>
                <a:gd name="connsiteX32" fmla="*/ 685103 w 1550670"/>
                <a:gd name="connsiteY32" fmla="*/ 161665 h 1550670"/>
                <a:gd name="connsiteX33" fmla="*/ 712441 w 1550670"/>
                <a:gd name="connsiteY33" fmla="*/ 6598 h 1550670"/>
                <a:gd name="connsiteX34" fmla="*/ 838229 w 1550670"/>
                <a:gd name="connsiteY34" fmla="*/ 6598 h 1550670"/>
                <a:gd name="connsiteX35" fmla="*/ 865567 w 1550670"/>
                <a:gd name="connsiteY35" fmla="*/ 161665 h 1550670"/>
                <a:gd name="connsiteX36" fmla="*/ 1100672 w 1550670"/>
                <a:gd name="connsiteY36" fmla="*/ 247236 h 1550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550670" h="1550670">
                  <a:moveTo>
                    <a:pt x="1100672" y="247236"/>
                  </a:moveTo>
                  <a:lnTo>
                    <a:pt x="1221290" y="146021"/>
                  </a:lnTo>
                  <a:lnTo>
                    <a:pt x="1317649" y="226876"/>
                  </a:lnTo>
                  <a:lnTo>
                    <a:pt x="1238916" y="363237"/>
                  </a:lnTo>
                  <a:cubicBezTo>
                    <a:pt x="1294900" y="426215"/>
                    <a:pt x="1337464" y="499939"/>
                    <a:pt x="1364013" y="579911"/>
                  </a:cubicBezTo>
                  <a:lnTo>
                    <a:pt x="1521471" y="579907"/>
                  </a:lnTo>
                  <a:lnTo>
                    <a:pt x="1543314" y="703784"/>
                  </a:lnTo>
                  <a:lnTo>
                    <a:pt x="1395350" y="757634"/>
                  </a:lnTo>
                  <a:cubicBezTo>
                    <a:pt x="1397755" y="841863"/>
                    <a:pt x="1382972" y="925699"/>
                    <a:pt x="1351904" y="1004026"/>
                  </a:cubicBezTo>
                  <a:lnTo>
                    <a:pt x="1472528" y="1105235"/>
                  </a:lnTo>
                  <a:lnTo>
                    <a:pt x="1409633" y="1214171"/>
                  </a:lnTo>
                  <a:lnTo>
                    <a:pt x="1261672" y="1160313"/>
                  </a:lnTo>
                  <a:cubicBezTo>
                    <a:pt x="1209373" y="1226382"/>
                    <a:pt x="1144160" y="1281102"/>
                    <a:pt x="1070013" y="1321134"/>
                  </a:cubicBezTo>
                  <a:lnTo>
                    <a:pt x="1097360" y="1476200"/>
                  </a:lnTo>
                  <a:lnTo>
                    <a:pt x="979157" y="1519222"/>
                  </a:lnTo>
                  <a:lnTo>
                    <a:pt x="900432" y="1382857"/>
                  </a:lnTo>
                  <a:cubicBezTo>
                    <a:pt x="817900" y="1399851"/>
                    <a:pt x="732771" y="1399851"/>
                    <a:pt x="650239" y="1382857"/>
                  </a:cubicBezTo>
                  <a:lnTo>
                    <a:pt x="571513" y="1519222"/>
                  </a:lnTo>
                  <a:lnTo>
                    <a:pt x="453310" y="1476200"/>
                  </a:lnTo>
                  <a:lnTo>
                    <a:pt x="480657" y="1321135"/>
                  </a:lnTo>
                  <a:cubicBezTo>
                    <a:pt x="406510" y="1281103"/>
                    <a:pt x="341297" y="1226383"/>
                    <a:pt x="288998" y="1160314"/>
                  </a:cubicBezTo>
                  <a:lnTo>
                    <a:pt x="141037" y="1214171"/>
                  </a:lnTo>
                  <a:lnTo>
                    <a:pt x="78142" y="1105235"/>
                  </a:lnTo>
                  <a:lnTo>
                    <a:pt x="198765" y="1004026"/>
                  </a:lnTo>
                  <a:cubicBezTo>
                    <a:pt x="167697" y="925699"/>
                    <a:pt x="152915" y="841863"/>
                    <a:pt x="155319" y="757634"/>
                  </a:cubicBezTo>
                  <a:lnTo>
                    <a:pt x="7356" y="703784"/>
                  </a:lnTo>
                  <a:lnTo>
                    <a:pt x="29199" y="579907"/>
                  </a:lnTo>
                  <a:lnTo>
                    <a:pt x="186657" y="579911"/>
                  </a:lnTo>
                  <a:cubicBezTo>
                    <a:pt x="213205" y="499939"/>
                    <a:pt x="255770" y="426215"/>
                    <a:pt x="311754" y="363237"/>
                  </a:cubicBezTo>
                  <a:lnTo>
                    <a:pt x="233021" y="226876"/>
                  </a:lnTo>
                  <a:lnTo>
                    <a:pt x="329380" y="146021"/>
                  </a:lnTo>
                  <a:lnTo>
                    <a:pt x="449998" y="247236"/>
                  </a:lnTo>
                  <a:cubicBezTo>
                    <a:pt x="521740" y="203039"/>
                    <a:pt x="601736" y="173923"/>
                    <a:pt x="685103" y="161665"/>
                  </a:cubicBezTo>
                  <a:lnTo>
                    <a:pt x="712441" y="6598"/>
                  </a:lnTo>
                  <a:lnTo>
                    <a:pt x="838229" y="6598"/>
                  </a:lnTo>
                  <a:lnTo>
                    <a:pt x="865567" y="161665"/>
                  </a:lnTo>
                  <a:cubicBezTo>
                    <a:pt x="948934" y="173923"/>
                    <a:pt x="1028929" y="203039"/>
                    <a:pt x="1100672" y="247236"/>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20644" tIns="372127" rIns="320644" bIns="399247" numCol="1" spcCol="1270" anchor="ctr" anchorCtr="0">
              <a:noAutofit/>
            </a:bodyPr>
            <a:lstStyle/>
            <a:p>
              <a:pPr lvl="0" algn="ctr" defTabSz="311150">
                <a:lnSpc>
                  <a:spcPct val="90000"/>
                </a:lnSpc>
                <a:spcBef>
                  <a:spcPct val="0"/>
                </a:spcBef>
                <a:spcAft>
                  <a:spcPct val="35000"/>
                </a:spcAft>
              </a:pPr>
              <a:r>
                <a:rPr lang="en-US" sz="700" kern="1200" dirty="0" smtClean="0"/>
                <a:t>content</a:t>
              </a:r>
            </a:p>
            <a:p>
              <a:pPr lvl="0" algn="ctr" defTabSz="311150">
                <a:lnSpc>
                  <a:spcPct val="90000"/>
                </a:lnSpc>
                <a:spcBef>
                  <a:spcPct val="0"/>
                </a:spcBef>
                <a:spcAft>
                  <a:spcPct val="35000"/>
                </a:spcAft>
              </a:pPr>
              <a:r>
                <a:rPr lang="en-US" sz="700" kern="1200" dirty="0" smtClean="0"/>
                <a:t>authoring</a:t>
              </a:r>
              <a:endParaRPr lang="en-US" sz="700" kern="1200" dirty="0"/>
            </a:p>
          </p:txBody>
        </p:sp>
        <p:sp>
          <p:nvSpPr>
            <p:cNvPr id="60" name="Circular Arrow 59"/>
            <p:cNvSpPr/>
            <p:nvPr/>
          </p:nvSpPr>
          <p:spPr>
            <a:xfrm rot="958259">
              <a:off x="5256279" y="3084806"/>
              <a:ext cx="1984857" cy="1984857"/>
            </a:xfrm>
            <a:prstGeom prst="circularArrow">
              <a:avLst>
                <a:gd name="adj1" fmla="val 4687"/>
                <a:gd name="adj2" fmla="val 299029"/>
                <a:gd name="adj3" fmla="val 2470807"/>
                <a:gd name="adj4" fmla="val 15962696"/>
                <a:gd name="adj5" fmla="val 5469"/>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48" name="Down Arrow 47"/>
            <p:cNvSpPr/>
            <p:nvPr/>
          </p:nvSpPr>
          <p:spPr>
            <a:xfrm rot="5400000">
              <a:off x="7009304" y="3899536"/>
              <a:ext cx="345281" cy="220980"/>
            </a:xfrm>
            <a:prstGeom prst="downArrow">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grpSp>
      <p:grpSp>
        <p:nvGrpSpPr>
          <p:cNvPr id="53" name="Group 52"/>
          <p:cNvGrpSpPr/>
          <p:nvPr/>
        </p:nvGrpSpPr>
        <p:grpSpPr>
          <a:xfrm>
            <a:off x="1843993" y="3084806"/>
            <a:ext cx="2081829" cy="1984857"/>
            <a:chOff x="1843993" y="3084806"/>
            <a:chExt cx="2081829" cy="1984857"/>
          </a:xfrm>
        </p:grpSpPr>
        <p:sp>
          <p:nvSpPr>
            <p:cNvPr id="35" name="Freeform 34"/>
            <p:cNvSpPr/>
            <p:nvPr/>
          </p:nvSpPr>
          <p:spPr>
            <a:xfrm>
              <a:off x="2119218" y="3310685"/>
              <a:ext cx="1550670" cy="1550670"/>
            </a:xfrm>
            <a:custGeom>
              <a:avLst/>
              <a:gdLst>
                <a:gd name="connsiteX0" fmla="*/ 1100672 w 1550670"/>
                <a:gd name="connsiteY0" fmla="*/ 247236 h 1550670"/>
                <a:gd name="connsiteX1" fmla="*/ 1221290 w 1550670"/>
                <a:gd name="connsiteY1" fmla="*/ 146021 h 1550670"/>
                <a:gd name="connsiteX2" fmla="*/ 1317649 w 1550670"/>
                <a:gd name="connsiteY2" fmla="*/ 226876 h 1550670"/>
                <a:gd name="connsiteX3" fmla="*/ 1238916 w 1550670"/>
                <a:gd name="connsiteY3" fmla="*/ 363237 h 1550670"/>
                <a:gd name="connsiteX4" fmla="*/ 1364013 w 1550670"/>
                <a:gd name="connsiteY4" fmla="*/ 579911 h 1550670"/>
                <a:gd name="connsiteX5" fmla="*/ 1521471 w 1550670"/>
                <a:gd name="connsiteY5" fmla="*/ 579907 h 1550670"/>
                <a:gd name="connsiteX6" fmla="*/ 1543314 w 1550670"/>
                <a:gd name="connsiteY6" fmla="*/ 703784 h 1550670"/>
                <a:gd name="connsiteX7" fmla="*/ 1395350 w 1550670"/>
                <a:gd name="connsiteY7" fmla="*/ 757634 h 1550670"/>
                <a:gd name="connsiteX8" fmla="*/ 1351904 w 1550670"/>
                <a:gd name="connsiteY8" fmla="*/ 1004026 h 1550670"/>
                <a:gd name="connsiteX9" fmla="*/ 1472528 w 1550670"/>
                <a:gd name="connsiteY9" fmla="*/ 1105235 h 1550670"/>
                <a:gd name="connsiteX10" fmla="*/ 1409633 w 1550670"/>
                <a:gd name="connsiteY10" fmla="*/ 1214171 h 1550670"/>
                <a:gd name="connsiteX11" fmla="*/ 1261672 w 1550670"/>
                <a:gd name="connsiteY11" fmla="*/ 1160313 h 1550670"/>
                <a:gd name="connsiteX12" fmla="*/ 1070013 w 1550670"/>
                <a:gd name="connsiteY12" fmla="*/ 1321134 h 1550670"/>
                <a:gd name="connsiteX13" fmla="*/ 1097360 w 1550670"/>
                <a:gd name="connsiteY13" fmla="*/ 1476200 h 1550670"/>
                <a:gd name="connsiteX14" fmla="*/ 979157 w 1550670"/>
                <a:gd name="connsiteY14" fmla="*/ 1519222 h 1550670"/>
                <a:gd name="connsiteX15" fmla="*/ 900432 w 1550670"/>
                <a:gd name="connsiteY15" fmla="*/ 1382857 h 1550670"/>
                <a:gd name="connsiteX16" fmla="*/ 650239 w 1550670"/>
                <a:gd name="connsiteY16" fmla="*/ 1382857 h 1550670"/>
                <a:gd name="connsiteX17" fmla="*/ 571513 w 1550670"/>
                <a:gd name="connsiteY17" fmla="*/ 1519222 h 1550670"/>
                <a:gd name="connsiteX18" fmla="*/ 453310 w 1550670"/>
                <a:gd name="connsiteY18" fmla="*/ 1476200 h 1550670"/>
                <a:gd name="connsiteX19" fmla="*/ 480657 w 1550670"/>
                <a:gd name="connsiteY19" fmla="*/ 1321135 h 1550670"/>
                <a:gd name="connsiteX20" fmla="*/ 288998 w 1550670"/>
                <a:gd name="connsiteY20" fmla="*/ 1160314 h 1550670"/>
                <a:gd name="connsiteX21" fmla="*/ 141037 w 1550670"/>
                <a:gd name="connsiteY21" fmla="*/ 1214171 h 1550670"/>
                <a:gd name="connsiteX22" fmla="*/ 78142 w 1550670"/>
                <a:gd name="connsiteY22" fmla="*/ 1105235 h 1550670"/>
                <a:gd name="connsiteX23" fmla="*/ 198765 w 1550670"/>
                <a:gd name="connsiteY23" fmla="*/ 1004026 h 1550670"/>
                <a:gd name="connsiteX24" fmla="*/ 155319 w 1550670"/>
                <a:gd name="connsiteY24" fmla="*/ 757634 h 1550670"/>
                <a:gd name="connsiteX25" fmla="*/ 7356 w 1550670"/>
                <a:gd name="connsiteY25" fmla="*/ 703784 h 1550670"/>
                <a:gd name="connsiteX26" fmla="*/ 29199 w 1550670"/>
                <a:gd name="connsiteY26" fmla="*/ 579907 h 1550670"/>
                <a:gd name="connsiteX27" fmla="*/ 186657 w 1550670"/>
                <a:gd name="connsiteY27" fmla="*/ 579911 h 1550670"/>
                <a:gd name="connsiteX28" fmla="*/ 311754 w 1550670"/>
                <a:gd name="connsiteY28" fmla="*/ 363237 h 1550670"/>
                <a:gd name="connsiteX29" fmla="*/ 233021 w 1550670"/>
                <a:gd name="connsiteY29" fmla="*/ 226876 h 1550670"/>
                <a:gd name="connsiteX30" fmla="*/ 329380 w 1550670"/>
                <a:gd name="connsiteY30" fmla="*/ 146021 h 1550670"/>
                <a:gd name="connsiteX31" fmla="*/ 449998 w 1550670"/>
                <a:gd name="connsiteY31" fmla="*/ 247236 h 1550670"/>
                <a:gd name="connsiteX32" fmla="*/ 685103 w 1550670"/>
                <a:gd name="connsiteY32" fmla="*/ 161665 h 1550670"/>
                <a:gd name="connsiteX33" fmla="*/ 712441 w 1550670"/>
                <a:gd name="connsiteY33" fmla="*/ 6598 h 1550670"/>
                <a:gd name="connsiteX34" fmla="*/ 838229 w 1550670"/>
                <a:gd name="connsiteY34" fmla="*/ 6598 h 1550670"/>
                <a:gd name="connsiteX35" fmla="*/ 865567 w 1550670"/>
                <a:gd name="connsiteY35" fmla="*/ 161665 h 1550670"/>
                <a:gd name="connsiteX36" fmla="*/ 1100672 w 1550670"/>
                <a:gd name="connsiteY36" fmla="*/ 247236 h 1550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550670" h="1550670">
                  <a:moveTo>
                    <a:pt x="1100672" y="247236"/>
                  </a:moveTo>
                  <a:lnTo>
                    <a:pt x="1221290" y="146021"/>
                  </a:lnTo>
                  <a:lnTo>
                    <a:pt x="1317649" y="226876"/>
                  </a:lnTo>
                  <a:lnTo>
                    <a:pt x="1238916" y="363237"/>
                  </a:lnTo>
                  <a:cubicBezTo>
                    <a:pt x="1294900" y="426215"/>
                    <a:pt x="1337464" y="499939"/>
                    <a:pt x="1364013" y="579911"/>
                  </a:cubicBezTo>
                  <a:lnTo>
                    <a:pt x="1521471" y="579907"/>
                  </a:lnTo>
                  <a:lnTo>
                    <a:pt x="1543314" y="703784"/>
                  </a:lnTo>
                  <a:lnTo>
                    <a:pt x="1395350" y="757634"/>
                  </a:lnTo>
                  <a:cubicBezTo>
                    <a:pt x="1397755" y="841863"/>
                    <a:pt x="1382972" y="925699"/>
                    <a:pt x="1351904" y="1004026"/>
                  </a:cubicBezTo>
                  <a:lnTo>
                    <a:pt x="1472528" y="1105235"/>
                  </a:lnTo>
                  <a:lnTo>
                    <a:pt x="1409633" y="1214171"/>
                  </a:lnTo>
                  <a:lnTo>
                    <a:pt x="1261672" y="1160313"/>
                  </a:lnTo>
                  <a:cubicBezTo>
                    <a:pt x="1209373" y="1226382"/>
                    <a:pt x="1144160" y="1281102"/>
                    <a:pt x="1070013" y="1321134"/>
                  </a:cubicBezTo>
                  <a:lnTo>
                    <a:pt x="1097360" y="1476200"/>
                  </a:lnTo>
                  <a:lnTo>
                    <a:pt x="979157" y="1519222"/>
                  </a:lnTo>
                  <a:lnTo>
                    <a:pt x="900432" y="1382857"/>
                  </a:lnTo>
                  <a:cubicBezTo>
                    <a:pt x="817900" y="1399851"/>
                    <a:pt x="732771" y="1399851"/>
                    <a:pt x="650239" y="1382857"/>
                  </a:cubicBezTo>
                  <a:lnTo>
                    <a:pt x="571513" y="1519222"/>
                  </a:lnTo>
                  <a:lnTo>
                    <a:pt x="453310" y="1476200"/>
                  </a:lnTo>
                  <a:lnTo>
                    <a:pt x="480657" y="1321135"/>
                  </a:lnTo>
                  <a:cubicBezTo>
                    <a:pt x="406510" y="1281103"/>
                    <a:pt x="341297" y="1226383"/>
                    <a:pt x="288998" y="1160314"/>
                  </a:cubicBezTo>
                  <a:lnTo>
                    <a:pt x="141037" y="1214171"/>
                  </a:lnTo>
                  <a:lnTo>
                    <a:pt x="78142" y="1105235"/>
                  </a:lnTo>
                  <a:lnTo>
                    <a:pt x="198765" y="1004026"/>
                  </a:lnTo>
                  <a:cubicBezTo>
                    <a:pt x="167697" y="925699"/>
                    <a:pt x="152915" y="841863"/>
                    <a:pt x="155319" y="757634"/>
                  </a:cubicBezTo>
                  <a:lnTo>
                    <a:pt x="7356" y="703784"/>
                  </a:lnTo>
                  <a:lnTo>
                    <a:pt x="29199" y="579907"/>
                  </a:lnTo>
                  <a:lnTo>
                    <a:pt x="186657" y="579911"/>
                  </a:lnTo>
                  <a:cubicBezTo>
                    <a:pt x="213205" y="499939"/>
                    <a:pt x="255770" y="426215"/>
                    <a:pt x="311754" y="363237"/>
                  </a:cubicBezTo>
                  <a:lnTo>
                    <a:pt x="233021" y="226876"/>
                  </a:lnTo>
                  <a:lnTo>
                    <a:pt x="329380" y="146021"/>
                  </a:lnTo>
                  <a:lnTo>
                    <a:pt x="449998" y="247236"/>
                  </a:lnTo>
                  <a:cubicBezTo>
                    <a:pt x="521740" y="203039"/>
                    <a:pt x="601736" y="173923"/>
                    <a:pt x="685103" y="161665"/>
                  </a:cubicBezTo>
                  <a:lnTo>
                    <a:pt x="712441" y="6598"/>
                  </a:lnTo>
                  <a:lnTo>
                    <a:pt x="838229" y="6598"/>
                  </a:lnTo>
                  <a:lnTo>
                    <a:pt x="865567" y="161665"/>
                  </a:lnTo>
                  <a:cubicBezTo>
                    <a:pt x="948934" y="173923"/>
                    <a:pt x="1028929" y="203039"/>
                    <a:pt x="1100672" y="247236"/>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20644" tIns="372127" rIns="320644" bIns="399247" numCol="1" spcCol="1270" anchor="ctr" anchorCtr="0">
              <a:noAutofit/>
            </a:bodyPr>
            <a:lstStyle/>
            <a:p>
              <a:pPr lvl="0" algn="ctr" defTabSz="311150">
                <a:lnSpc>
                  <a:spcPct val="90000"/>
                </a:lnSpc>
                <a:spcBef>
                  <a:spcPct val="0"/>
                </a:spcBef>
                <a:spcAft>
                  <a:spcPct val="35000"/>
                </a:spcAft>
              </a:pPr>
              <a:r>
                <a:rPr lang="en-US" sz="700" kern="1200" dirty="0" smtClean="0"/>
                <a:t>content</a:t>
              </a:r>
            </a:p>
            <a:p>
              <a:pPr lvl="0" algn="ctr" defTabSz="311150">
                <a:lnSpc>
                  <a:spcPct val="90000"/>
                </a:lnSpc>
                <a:spcBef>
                  <a:spcPct val="0"/>
                </a:spcBef>
                <a:spcAft>
                  <a:spcPct val="35000"/>
                </a:spcAft>
              </a:pPr>
              <a:r>
                <a:rPr lang="en-US" sz="700" kern="1200" dirty="0" smtClean="0"/>
                <a:t>authoring</a:t>
              </a:r>
              <a:endParaRPr lang="en-US" sz="700" kern="1200" dirty="0"/>
            </a:p>
          </p:txBody>
        </p:sp>
        <p:sp>
          <p:nvSpPr>
            <p:cNvPr id="49" name="Circular Arrow 48"/>
            <p:cNvSpPr/>
            <p:nvPr/>
          </p:nvSpPr>
          <p:spPr>
            <a:xfrm rot="20752603" flipH="1">
              <a:off x="1940965" y="3084806"/>
              <a:ext cx="1984857" cy="1984857"/>
            </a:xfrm>
            <a:prstGeom prst="circularArrow">
              <a:avLst>
                <a:gd name="adj1" fmla="val 4687"/>
                <a:gd name="adj2" fmla="val 299029"/>
                <a:gd name="adj3" fmla="val 2470807"/>
                <a:gd name="adj4" fmla="val 15962696"/>
                <a:gd name="adj5" fmla="val 5469"/>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31" name="Down Arrow 30"/>
            <p:cNvSpPr/>
            <p:nvPr/>
          </p:nvSpPr>
          <p:spPr>
            <a:xfrm rot="16200000">
              <a:off x="1781842" y="3907869"/>
              <a:ext cx="345281" cy="220980"/>
            </a:xfrm>
            <a:prstGeom prst="downArrow">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grpSp>
      <p:grpSp>
        <p:nvGrpSpPr>
          <p:cNvPr id="7201" name="Group 7200"/>
          <p:cNvGrpSpPr/>
          <p:nvPr/>
        </p:nvGrpSpPr>
        <p:grpSpPr>
          <a:xfrm>
            <a:off x="7223808" y="3052667"/>
            <a:ext cx="1159292" cy="1481233"/>
            <a:chOff x="7223808" y="3052667"/>
            <a:chExt cx="1159292" cy="1481233"/>
          </a:xfrm>
        </p:grpSpPr>
        <p:grpSp>
          <p:nvGrpSpPr>
            <p:cNvPr id="39" name="Group 38"/>
            <p:cNvGrpSpPr/>
            <p:nvPr/>
          </p:nvGrpSpPr>
          <p:grpSpPr>
            <a:xfrm>
              <a:off x="7300008" y="3505200"/>
              <a:ext cx="990600" cy="1028700"/>
              <a:chOff x="742950" y="3429000"/>
              <a:chExt cx="990600" cy="1028700"/>
            </a:xfrm>
          </p:grpSpPr>
          <p:sp>
            <p:nvSpPr>
              <p:cNvPr id="40" name="Rectangle 39"/>
              <p:cNvSpPr/>
              <p:nvPr/>
            </p:nvSpPr>
            <p:spPr>
              <a:xfrm>
                <a:off x="742950" y="3429000"/>
                <a:ext cx="990600" cy="1143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742950" y="3581400"/>
                <a:ext cx="990600" cy="1143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742950" y="3733800"/>
                <a:ext cx="990600" cy="1143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742950" y="3886200"/>
                <a:ext cx="990600" cy="1143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742950" y="4038600"/>
                <a:ext cx="990600" cy="1143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742950" y="4191000"/>
                <a:ext cx="990600" cy="1143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742950" y="4343400"/>
                <a:ext cx="990600" cy="1143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TextBox 46"/>
            <p:cNvSpPr txBox="1"/>
            <p:nvPr/>
          </p:nvSpPr>
          <p:spPr>
            <a:xfrm>
              <a:off x="7223808" y="3200400"/>
              <a:ext cx="1159292" cy="369332"/>
            </a:xfrm>
            <a:prstGeom prst="rect">
              <a:avLst/>
            </a:prstGeom>
            <a:noFill/>
          </p:spPr>
          <p:txBody>
            <a:bodyPr wrap="none" rtlCol="0">
              <a:spAutoFit/>
            </a:bodyPr>
            <a:lstStyle/>
            <a:p>
              <a:r>
                <a:rPr lang="en-US" dirty="0" smtClean="0"/>
                <a:t>keywords</a:t>
              </a:r>
              <a:endParaRPr lang="en-US" dirty="0"/>
            </a:p>
          </p:txBody>
        </p:sp>
        <p:sp>
          <p:nvSpPr>
            <p:cNvPr id="17" name="Down Arrow 16"/>
            <p:cNvSpPr/>
            <p:nvPr/>
          </p:nvSpPr>
          <p:spPr>
            <a:xfrm>
              <a:off x="7595972" y="3052667"/>
              <a:ext cx="345281" cy="220980"/>
            </a:xfrm>
            <a:prstGeom prst="downArrow">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grpSp>
      <p:sp>
        <p:nvSpPr>
          <p:cNvPr id="18" name="Freeform 17"/>
          <p:cNvSpPr/>
          <p:nvPr/>
        </p:nvSpPr>
        <p:spPr>
          <a:xfrm>
            <a:off x="6939938" y="3229451"/>
            <a:ext cx="1657350" cy="414337"/>
          </a:xfrm>
          <a:custGeom>
            <a:avLst/>
            <a:gdLst>
              <a:gd name="connsiteX0" fmla="*/ 0 w 1657350"/>
              <a:gd name="connsiteY0" fmla="*/ 0 h 414337"/>
              <a:gd name="connsiteX1" fmla="*/ 1657350 w 1657350"/>
              <a:gd name="connsiteY1" fmla="*/ 0 h 414337"/>
              <a:gd name="connsiteX2" fmla="*/ 1657350 w 1657350"/>
              <a:gd name="connsiteY2" fmla="*/ 414337 h 414337"/>
              <a:gd name="connsiteX3" fmla="*/ 0 w 1657350"/>
              <a:gd name="connsiteY3" fmla="*/ 414337 h 414337"/>
              <a:gd name="connsiteX4" fmla="*/ 0 w 1657350"/>
              <a:gd name="connsiteY4" fmla="*/ 0 h 414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350" h="414337">
                <a:moveTo>
                  <a:pt x="0" y="0"/>
                </a:moveTo>
                <a:lnTo>
                  <a:pt x="1657350" y="0"/>
                </a:lnTo>
                <a:lnTo>
                  <a:pt x="1657350" y="414337"/>
                </a:lnTo>
                <a:lnTo>
                  <a:pt x="0" y="4143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kern="1200" dirty="0" smtClean="0"/>
              <a:t> </a:t>
            </a:r>
            <a:endParaRPr lang="en-US" sz="1400" kern="1200" dirty="0"/>
          </a:p>
        </p:txBody>
      </p:sp>
      <p:sp>
        <p:nvSpPr>
          <p:cNvPr id="24" name="Freeform 23"/>
          <p:cNvSpPr/>
          <p:nvPr/>
        </p:nvSpPr>
        <p:spPr>
          <a:xfrm>
            <a:off x="7522773" y="2204104"/>
            <a:ext cx="621506" cy="621506"/>
          </a:xfrm>
          <a:custGeom>
            <a:avLst/>
            <a:gdLst>
              <a:gd name="connsiteX0" fmla="*/ 0 w 621506"/>
              <a:gd name="connsiteY0" fmla="*/ 310753 h 621506"/>
              <a:gd name="connsiteX1" fmla="*/ 310753 w 621506"/>
              <a:gd name="connsiteY1" fmla="*/ 0 h 621506"/>
              <a:gd name="connsiteX2" fmla="*/ 621506 w 621506"/>
              <a:gd name="connsiteY2" fmla="*/ 310753 h 621506"/>
              <a:gd name="connsiteX3" fmla="*/ 310753 w 621506"/>
              <a:gd name="connsiteY3" fmla="*/ 621506 h 621506"/>
              <a:gd name="connsiteX4" fmla="*/ 0 w 621506"/>
              <a:gd name="connsiteY4" fmla="*/ 310753 h 621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506" h="621506">
                <a:moveTo>
                  <a:pt x="0" y="310753"/>
                </a:moveTo>
                <a:cubicBezTo>
                  <a:pt x="0" y="139129"/>
                  <a:pt x="139129" y="0"/>
                  <a:pt x="310753" y="0"/>
                </a:cubicBezTo>
                <a:cubicBezTo>
                  <a:pt x="482377" y="0"/>
                  <a:pt x="621506" y="139129"/>
                  <a:pt x="621506" y="310753"/>
                </a:cubicBezTo>
                <a:cubicBezTo>
                  <a:pt x="621506" y="482377"/>
                  <a:pt x="482377" y="621506"/>
                  <a:pt x="310753" y="621506"/>
                </a:cubicBezTo>
                <a:cubicBezTo>
                  <a:pt x="139129" y="621506"/>
                  <a:pt x="0" y="482377"/>
                  <a:pt x="0" y="310753"/>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8637" tIns="98637" rIns="98637" bIns="98637" numCol="1" spcCol="1270" anchor="ctr" anchorCtr="0">
            <a:noAutofit/>
          </a:bodyPr>
          <a:lstStyle/>
          <a:p>
            <a:pPr lvl="0" algn="ctr" defTabSz="266700">
              <a:lnSpc>
                <a:spcPct val="90000"/>
              </a:lnSpc>
              <a:spcBef>
                <a:spcPct val="0"/>
              </a:spcBef>
              <a:spcAft>
                <a:spcPct val="35000"/>
              </a:spcAft>
            </a:pPr>
            <a:r>
              <a:rPr lang="en-US" sz="600" kern="1200" dirty="0" smtClean="0"/>
              <a:t>competition</a:t>
            </a:r>
            <a:endParaRPr lang="en-US" sz="600" kern="1200" dirty="0"/>
          </a:p>
        </p:txBody>
      </p:sp>
      <p:sp>
        <p:nvSpPr>
          <p:cNvPr id="29" name="Freeform 28"/>
          <p:cNvSpPr/>
          <p:nvPr/>
        </p:nvSpPr>
        <p:spPr>
          <a:xfrm>
            <a:off x="7078050" y="1737836"/>
            <a:ext cx="621506" cy="621506"/>
          </a:xfrm>
          <a:custGeom>
            <a:avLst/>
            <a:gdLst>
              <a:gd name="connsiteX0" fmla="*/ 0 w 621506"/>
              <a:gd name="connsiteY0" fmla="*/ 310753 h 621506"/>
              <a:gd name="connsiteX1" fmla="*/ 310753 w 621506"/>
              <a:gd name="connsiteY1" fmla="*/ 0 h 621506"/>
              <a:gd name="connsiteX2" fmla="*/ 621506 w 621506"/>
              <a:gd name="connsiteY2" fmla="*/ 310753 h 621506"/>
              <a:gd name="connsiteX3" fmla="*/ 310753 w 621506"/>
              <a:gd name="connsiteY3" fmla="*/ 621506 h 621506"/>
              <a:gd name="connsiteX4" fmla="*/ 0 w 621506"/>
              <a:gd name="connsiteY4" fmla="*/ 310753 h 621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506" h="621506">
                <a:moveTo>
                  <a:pt x="0" y="310753"/>
                </a:moveTo>
                <a:cubicBezTo>
                  <a:pt x="0" y="139129"/>
                  <a:pt x="139129" y="0"/>
                  <a:pt x="310753" y="0"/>
                </a:cubicBezTo>
                <a:cubicBezTo>
                  <a:pt x="482377" y="0"/>
                  <a:pt x="621506" y="139129"/>
                  <a:pt x="621506" y="310753"/>
                </a:cubicBezTo>
                <a:cubicBezTo>
                  <a:pt x="621506" y="482377"/>
                  <a:pt x="482377" y="621506"/>
                  <a:pt x="310753" y="621506"/>
                </a:cubicBezTo>
                <a:cubicBezTo>
                  <a:pt x="139129" y="621506"/>
                  <a:pt x="0" y="482377"/>
                  <a:pt x="0" y="310753"/>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8637" tIns="98637" rIns="98637" bIns="98637" numCol="1" spcCol="1270" anchor="ctr" anchorCtr="0">
            <a:noAutofit/>
          </a:bodyPr>
          <a:lstStyle/>
          <a:p>
            <a:pPr lvl="0" algn="ctr" defTabSz="266700">
              <a:lnSpc>
                <a:spcPct val="90000"/>
              </a:lnSpc>
              <a:spcBef>
                <a:spcPct val="0"/>
              </a:spcBef>
              <a:spcAft>
                <a:spcPct val="35000"/>
              </a:spcAft>
            </a:pPr>
            <a:r>
              <a:rPr lang="en-US" sz="600" kern="1200" dirty="0" smtClean="0"/>
              <a:t>popularity</a:t>
            </a:r>
            <a:endParaRPr lang="en-US" sz="600" kern="1200" dirty="0"/>
          </a:p>
        </p:txBody>
      </p:sp>
      <p:sp>
        <p:nvSpPr>
          <p:cNvPr id="7170" name="Freeform 7169"/>
          <p:cNvSpPr/>
          <p:nvPr/>
        </p:nvSpPr>
        <p:spPr>
          <a:xfrm>
            <a:off x="7713368" y="1587569"/>
            <a:ext cx="621506" cy="621506"/>
          </a:xfrm>
          <a:custGeom>
            <a:avLst/>
            <a:gdLst>
              <a:gd name="connsiteX0" fmla="*/ 0 w 621506"/>
              <a:gd name="connsiteY0" fmla="*/ 310753 h 621506"/>
              <a:gd name="connsiteX1" fmla="*/ 310753 w 621506"/>
              <a:gd name="connsiteY1" fmla="*/ 0 h 621506"/>
              <a:gd name="connsiteX2" fmla="*/ 621506 w 621506"/>
              <a:gd name="connsiteY2" fmla="*/ 310753 h 621506"/>
              <a:gd name="connsiteX3" fmla="*/ 310753 w 621506"/>
              <a:gd name="connsiteY3" fmla="*/ 621506 h 621506"/>
              <a:gd name="connsiteX4" fmla="*/ 0 w 621506"/>
              <a:gd name="connsiteY4" fmla="*/ 310753 h 621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506" h="621506">
                <a:moveTo>
                  <a:pt x="0" y="310753"/>
                </a:moveTo>
                <a:cubicBezTo>
                  <a:pt x="0" y="139129"/>
                  <a:pt x="139129" y="0"/>
                  <a:pt x="310753" y="0"/>
                </a:cubicBezTo>
                <a:cubicBezTo>
                  <a:pt x="482377" y="0"/>
                  <a:pt x="621506" y="139129"/>
                  <a:pt x="621506" y="310753"/>
                </a:cubicBezTo>
                <a:cubicBezTo>
                  <a:pt x="621506" y="482377"/>
                  <a:pt x="482377" y="621506"/>
                  <a:pt x="310753" y="621506"/>
                </a:cubicBezTo>
                <a:cubicBezTo>
                  <a:pt x="139129" y="621506"/>
                  <a:pt x="0" y="482377"/>
                  <a:pt x="0" y="310753"/>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8637" tIns="98637" rIns="98637" bIns="98637" numCol="1" spcCol="1270" anchor="ctr" anchorCtr="0">
            <a:noAutofit/>
          </a:bodyPr>
          <a:lstStyle/>
          <a:p>
            <a:pPr lvl="0" algn="ctr" defTabSz="266700">
              <a:lnSpc>
                <a:spcPct val="90000"/>
              </a:lnSpc>
              <a:spcBef>
                <a:spcPct val="0"/>
              </a:spcBef>
              <a:spcAft>
                <a:spcPct val="35000"/>
              </a:spcAft>
            </a:pPr>
            <a:r>
              <a:rPr lang="en-US" sz="600" kern="1200" dirty="0" smtClean="0"/>
              <a:t>relevance</a:t>
            </a:r>
            <a:endParaRPr lang="en-US" sz="600" kern="1200" dirty="0"/>
          </a:p>
        </p:txBody>
      </p:sp>
      <p:sp>
        <p:nvSpPr>
          <p:cNvPr id="7171" name="Shape 7170"/>
          <p:cNvSpPr/>
          <p:nvPr/>
        </p:nvSpPr>
        <p:spPr>
          <a:xfrm>
            <a:off x="6799062" y="1424940"/>
            <a:ext cx="1933575" cy="1546860"/>
          </a:xfrm>
          <a:prstGeom prst="funnel">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55" name="TextBox 54"/>
          <p:cNvSpPr txBox="1"/>
          <p:nvPr/>
        </p:nvSpPr>
        <p:spPr>
          <a:xfrm>
            <a:off x="6850427" y="990600"/>
            <a:ext cx="1736373" cy="369332"/>
          </a:xfrm>
          <a:prstGeom prst="rect">
            <a:avLst/>
          </a:prstGeom>
          <a:noFill/>
        </p:spPr>
        <p:txBody>
          <a:bodyPr wrap="none" rtlCol="0">
            <a:spAutoFit/>
          </a:bodyPr>
          <a:lstStyle/>
          <a:p>
            <a:r>
              <a:rPr lang="en-US" dirty="0" smtClean="0"/>
              <a:t>keyword driven</a:t>
            </a:r>
            <a:endParaRPr lang="en-US" dirty="0"/>
          </a:p>
        </p:txBody>
      </p:sp>
      <p:grpSp>
        <p:nvGrpSpPr>
          <p:cNvPr id="7205" name="Group 7204"/>
          <p:cNvGrpSpPr/>
          <p:nvPr/>
        </p:nvGrpSpPr>
        <p:grpSpPr>
          <a:xfrm>
            <a:off x="3886200" y="5105400"/>
            <a:ext cx="1752600" cy="1219200"/>
            <a:chOff x="3886200" y="5105400"/>
            <a:chExt cx="1752600" cy="1219200"/>
          </a:xfrm>
        </p:grpSpPr>
        <p:sp>
          <p:nvSpPr>
            <p:cNvPr id="2" name="Lightning Bolt 1"/>
            <p:cNvSpPr/>
            <p:nvPr/>
          </p:nvSpPr>
          <p:spPr>
            <a:xfrm>
              <a:off x="3886200" y="5362575"/>
              <a:ext cx="1752600" cy="962025"/>
            </a:xfrm>
            <a:prstGeom prst="lightningBol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Down Arrow 32"/>
            <p:cNvSpPr/>
            <p:nvPr/>
          </p:nvSpPr>
          <p:spPr>
            <a:xfrm>
              <a:off x="4399359" y="5105400"/>
              <a:ext cx="345281" cy="220980"/>
            </a:xfrm>
            <a:prstGeom prst="downArrow">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grpSp>
      <p:sp>
        <p:nvSpPr>
          <p:cNvPr id="3" name="TextBox 2"/>
          <p:cNvSpPr txBox="1"/>
          <p:nvPr/>
        </p:nvSpPr>
        <p:spPr>
          <a:xfrm>
            <a:off x="4495800" y="5715000"/>
            <a:ext cx="587020" cy="200055"/>
          </a:xfrm>
          <a:prstGeom prst="rect">
            <a:avLst/>
          </a:prstGeom>
          <a:noFill/>
        </p:spPr>
        <p:txBody>
          <a:bodyPr wrap="none" rtlCol="0">
            <a:spAutoFit/>
          </a:bodyPr>
          <a:lstStyle/>
          <a:p>
            <a:r>
              <a:rPr lang="en-US" sz="700" dirty="0" smtClean="0">
                <a:solidFill>
                  <a:schemeClr val="bg1"/>
                </a:solidFill>
                <a:latin typeface="+mn-lt"/>
              </a:rPr>
              <a:t>promotion</a:t>
            </a:r>
            <a:endParaRPr lang="en-US" sz="700" dirty="0">
              <a:solidFill>
                <a:schemeClr val="bg1"/>
              </a:solidFill>
              <a:latin typeface="+mn-lt"/>
            </a:endParaRPr>
          </a:p>
        </p:txBody>
      </p:sp>
      <p:grpSp>
        <p:nvGrpSpPr>
          <p:cNvPr id="7203" name="Group 7202"/>
          <p:cNvGrpSpPr/>
          <p:nvPr/>
        </p:nvGrpSpPr>
        <p:grpSpPr>
          <a:xfrm>
            <a:off x="4910101" y="2250239"/>
            <a:ext cx="1554899" cy="1554899"/>
            <a:chOff x="4910101" y="2250239"/>
            <a:chExt cx="1554899" cy="1554899"/>
          </a:xfrm>
        </p:grpSpPr>
        <p:sp>
          <p:nvSpPr>
            <p:cNvPr id="59" name="Freeform 58"/>
            <p:cNvSpPr/>
            <p:nvPr/>
          </p:nvSpPr>
          <p:spPr>
            <a:xfrm rot="19668766" flipH="1">
              <a:off x="4981240" y="2362199"/>
              <a:ext cx="1353312" cy="1353312"/>
            </a:xfrm>
            <a:custGeom>
              <a:avLst/>
              <a:gdLst>
                <a:gd name="connsiteX0" fmla="*/ 826793 w 1104974"/>
                <a:gd name="connsiteY0" fmla="*/ 279862 h 1104974"/>
                <a:gd name="connsiteX1" fmla="*/ 989814 w 1104974"/>
                <a:gd name="connsiteY1" fmla="*/ 230730 h 1104974"/>
                <a:gd name="connsiteX2" fmla="*/ 1049800 w 1104974"/>
                <a:gd name="connsiteY2" fmla="*/ 334629 h 1104974"/>
                <a:gd name="connsiteX3" fmla="*/ 925741 w 1104974"/>
                <a:gd name="connsiteY3" fmla="*/ 451243 h 1104974"/>
                <a:gd name="connsiteX4" fmla="*/ 925741 w 1104974"/>
                <a:gd name="connsiteY4" fmla="*/ 653731 h 1104974"/>
                <a:gd name="connsiteX5" fmla="*/ 1049800 w 1104974"/>
                <a:gd name="connsiteY5" fmla="*/ 770345 h 1104974"/>
                <a:gd name="connsiteX6" fmla="*/ 989814 w 1104974"/>
                <a:gd name="connsiteY6" fmla="*/ 874244 h 1104974"/>
                <a:gd name="connsiteX7" fmla="*/ 826793 w 1104974"/>
                <a:gd name="connsiteY7" fmla="*/ 825112 h 1104974"/>
                <a:gd name="connsiteX8" fmla="*/ 651434 w 1104974"/>
                <a:gd name="connsiteY8" fmla="*/ 926356 h 1104974"/>
                <a:gd name="connsiteX9" fmla="*/ 612473 w 1104974"/>
                <a:gd name="connsiteY9" fmla="*/ 1092102 h 1104974"/>
                <a:gd name="connsiteX10" fmla="*/ 492501 w 1104974"/>
                <a:gd name="connsiteY10" fmla="*/ 1092102 h 1104974"/>
                <a:gd name="connsiteX11" fmla="*/ 453540 w 1104974"/>
                <a:gd name="connsiteY11" fmla="*/ 926356 h 1104974"/>
                <a:gd name="connsiteX12" fmla="*/ 278181 w 1104974"/>
                <a:gd name="connsiteY12" fmla="*/ 825112 h 1104974"/>
                <a:gd name="connsiteX13" fmla="*/ 115160 w 1104974"/>
                <a:gd name="connsiteY13" fmla="*/ 874244 h 1104974"/>
                <a:gd name="connsiteX14" fmla="*/ 55174 w 1104974"/>
                <a:gd name="connsiteY14" fmla="*/ 770345 h 1104974"/>
                <a:gd name="connsiteX15" fmla="*/ 179233 w 1104974"/>
                <a:gd name="connsiteY15" fmla="*/ 653731 h 1104974"/>
                <a:gd name="connsiteX16" fmla="*/ 179233 w 1104974"/>
                <a:gd name="connsiteY16" fmla="*/ 451243 h 1104974"/>
                <a:gd name="connsiteX17" fmla="*/ 55174 w 1104974"/>
                <a:gd name="connsiteY17" fmla="*/ 334629 h 1104974"/>
                <a:gd name="connsiteX18" fmla="*/ 115160 w 1104974"/>
                <a:gd name="connsiteY18" fmla="*/ 230730 h 1104974"/>
                <a:gd name="connsiteX19" fmla="*/ 278181 w 1104974"/>
                <a:gd name="connsiteY19" fmla="*/ 279862 h 1104974"/>
                <a:gd name="connsiteX20" fmla="*/ 453540 w 1104974"/>
                <a:gd name="connsiteY20" fmla="*/ 178618 h 1104974"/>
                <a:gd name="connsiteX21" fmla="*/ 492501 w 1104974"/>
                <a:gd name="connsiteY21" fmla="*/ 12872 h 1104974"/>
                <a:gd name="connsiteX22" fmla="*/ 612473 w 1104974"/>
                <a:gd name="connsiteY22" fmla="*/ 12872 h 1104974"/>
                <a:gd name="connsiteX23" fmla="*/ 651434 w 1104974"/>
                <a:gd name="connsiteY23" fmla="*/ 178618 h 1104974"/>
                <a:gd name="connsiteX24" fmla="*/ 826793 w 1104974"/>
                <a:gd name="connsiteY24" fmla="*/ 279862 h 110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04974" h="1104974">
                  <a:moveTo>
                    <a:pt x="826438" y="395442"/>
                  </a:moveTo>
                  <a:lnTo>
                    <a:pt x="965391" y="391143"/>
                  </a:lnTo>
                  <a:lnTo>
                    <a:pt x="990744" y="485762"/>
                  </a:lnTo>
                  <a:lnTo>
                    <a:pt x="868258" y="551516"/>
                  </a:lnTo>
                  <a:cubicBezTo>
                    <a:pt x="868431" y="607604"/>
                    <a:pt x="853661" y="662726"/>
                    <a:pt x="825468" y="711213"/>
                  </a:cubicBezTo>
                  <a:lnTo>
                    <a:pt x="898666" y="829401"/>
                  </a:lnTo>
                  <a:lnTo>
                    <a:pt x="829401" y="898667"/>
                  </a:lnTo>
                  <a:lnTo>
                    <a:pt x="711213" y="825467"/>
                  </a:lnTo>
                  <a:cubicBezTo>
                    <a:pt x="662726" y="853660"/>
                    <a:pt x="607604" y="868430"/>
                    <a:pt x="551516" y="868258"/>
                  </a:cubicBezTo>
                  <a:lnTo>
                    <a:pt x="485762" y="990744"/>
                  </a:lnTo>
                  <a:lnTo>
                    <a:pt x="391144" y="965391"/>
                  </a:lnTo>
                  <a:lnTo>
                    <a:pt x="395442" y="826438"/>
                  </a:lnTo>
                  <a:cubicBezTo>
                    <a:pt x="346783" y="798544"/>
                    <a:pt x="306431" y="758192"/>
                    <a:pt x="278536" y="709532"/>
                  </a:cubicBezTo>
                  <a:lnTo>
                    <a:pt x="139583" y="713831"/>
                  </a:lnTo>
                  <a:lnTo>
                    <a:pt x="114230" y="619212"/>
                  </a:lnTo>
                  <a:lnTo>
                    <a:pt x="236716" y="553458"/>
                  </a:lnTo>
                  <a:cubicBezTo>
                    <a:pt x="236543" y="497370"/>
                    <a:pt x="251313" y="442248"/>
                    <a:pt x="279506" y="393761"/>
                  </a:cubicBezTo>
                  <a:lnTo>
                    <a:pt x="206308" y="275573"/>
                  </a:lnTo>
                  <a:lnTo>
                    <a:pt x="275573" y="206307"/>
                  </a:lnTo>
                  <a:lnTo>
                    <a:pt x="393761" y="279507"/>
                  </a:lnTo>
                  <a:cubicBezTo>
                    <a:pt x="442248" y="251314"/>
                    <a:pt x="497370" y="236544"/>
                    <a:pt x="553458" y="236716"/>
                  </a:cubicBezTo>
                  <a:lnTo>
                    <a:pt x="619212" y="114230"/>
                  </a:lnTo>
                  <a:lnTo>
                    <a:pt x="713830" y="139583"/>
                  </a:lnTo>
                  <a:lnTo>
                    <a:pt x="709532" y="278536"/>
                  </a:lnTo>
                  <a:cubicBezTo>
                    <a:pt x="758191" y="306430"/>
                    <a:pt x="798543" y="346782"/>
                    <a:pt x="826438" y="395442"/>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5412" tIns="375413" rIns="375411" bIns="375410" numCol="1" spcCol="1270" anchor="ctr" anchorCtr="0">
              <a:noAutofit/>
            </a:bodyPr>
            <a:lstStyle/>
            <a:p>
              <a:pPr lvl="0" algn="ctr" defTabSz="311150">
                <a:lnSpc>
                  <a:spcPct val="90000"/>
                </a:lnSpc>
                <a:spcBef>
                  <a:spcPct val="0"/>
                </a:spcBef>
                <a:spcAft>
                  <a:spcPct val="35000"/>
                </a:spcAft>
              </a:pPr>
              <a:endParaRPr lang="en-US" sz="700" kern="1200" dirty="0"/>
            </a:p>
          </p:txBody>
        </p:sp>
        <p:sp>
          <p:nvSpPr>
            <p:cNvPr id="62" name="Circular Arrow 61"/>
            <p:cNvSpPr/>
            <p:nvPr/>
          </p:nvSpPr>
          <p:spPr>
            <a:xfrm rot="13164328" flipH="1">
              <a:off x="4910101" y="2250239"/>
              <a:ext cx="1554899" cy="1554899"/>
            </a:xfrm>
            <a:prstGeom prst="circularArrow">
              <a:avLst>
                <a:gd name="adj1" fmla="val 5984"/>
                <a:gd name="adj2" fmla="val 394124"/>
                <a:gd name="adj3" fmla="val 13313824"/>
                <a:gd name="adj4" fmla="val 10508221"/>
                <a:gd name="adj5" fmla="val 6981"/>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63" name="TextBox 62"/>
            <p:cNvSpPr txBox="1"/>
            <p:nvPr/>
          </p:nvSpPr>
          <p:spPr>
            <a:xfrm>
              <a:off x="5390835" y="2872642"/>
              <a:ext cx="534121" cy="307777"/>
            </a:xfrm>
            <a:prstGeom prst="rect">
              <a:avLst/>
            </a:prstGeom>
            <a:noFill/>
          </p:spPr>
          <p:txBody>
            <a:bodyPr wrap="none" rtlCol="0">
              <a:spAutoFit/>
            </a:bodyPr>
            <a:lstStyle/>
            <a:p>
              <a:r>
                <a:rPr lang="en-US" sz="700" dirty="0" smtClean="0">
                  <a:solidFill>
                    <a:schemeClr val="bg1"/>
                  </a:solidFill>
                </a:rPr>
                <a:t>keyword</a:t>
              </a:r>
            </a:p>
            <a:p>
              <a:r>
                <a:rPr lang="en-US" sz="700" dirty="0" smtClean="0">
                  <a:solidFill>
                    <a:schemeClr val="bg1"/>
                  </a:solidFill>
                </a:rPr>
                <a:t>research</a:t>
              </a:r>
              <a:endParaRPr lang="en-US" sz="700" dirty="0">
                <a:solidFill>
                  <a:schemeClr val="bg1"/>
                </a:solidFill>
              </a:endParaRPr>
            </a:p>
          </p:txBody>
        </p:sp>
      </p:grpSp>
    </p:spTree>
    <p:extLst>
      <p:ext uri="{BB962C8B-B14F-4D97-AF65-F5344CB8AC3E}">
        <p14:creationId xmlns:p14="http://schemas.microsoft.com/office/powerpoint/2010/main" val="2665970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wipe(up)">
                                      <p:cBhvr>
                                        <p:cTn id="28" dur="500"/>
                                        <p:tgtEl>
                                          <p:spTgt spid="5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wipe(left)">
                                      <p:cBhvr>
                                        <p:cTn id="33" dur="500"/>
                                        <p:tgtEl>
                                          <p:spTgt spid="5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7200"/>
                                        </p:tgtEl>
                                        <p:attrNameLst>
                                          <p:attrName>style.visibility</p:attrName>
                                        </p:attrNameLst>
                                      </p:cBhvr>
                                      <p:to>
                                        <p:strVal val="visible"/>
                                      </p:to>
                                    </p:set>
                                    <p:animEffect transition="in" filter="wipe(left)">
                                      <p:cBhvr>
                                        <p:cTn id="38" dur="500"/>
                                        <p:tgtEl>
                                          <p:spTgt spid="720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wipe(left)">
                                      <p:cBhvr>
                                        <p:cTn id="43" dur="500"/>
                                        <p:tgtEl>
                                          <p:spTgt spid="36"/>
                                        </p:tgtEl>
                                      </p:cBhvr>
                                    </p:animEffect>
                                  </p:childTnLst>
                                </p:cTn>
                              </p:par>
                              <p:par>
                                <p:cTn id="44" presetID="22" presetClass="entr" presetSubtype="8" fill="hold" nodeType="with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wipe(left)">
                                      <p:cBhvr>
                                        <p:cTn id="46" dur="500"/>
                                        <p:tgtEl>
                                          <p:spTgt spid="5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55"/>
                                        </p:tgtEl>
                                        <p:attrNameLst>
                                          <p:attrName>style.visibility</p:attrName>
                                        </p:attrNameLst>
                                      </p:cBhvr>
                                      <p:to>
                                        <p:strVal val="visible"/>
                                      </p:to>
                                    </p:set>
                                    <p:animEffect transition="in" filter="wipe(up)">
                                      <p:cBhvr>
                                        <p:cTn id="51" dur="500"/>
                                        <p:tgtEl>
                                          <p:spTgt spid="55"/>
                                        </p:tgtEl>
                                      </p:cBhvr>
                                    </p:animEffect>
                                  </p:childTnLst>
                                </p:cTn>
                              </p:par>
                              <p:par>
                                <p:cTn id="52" presetID="22" presetClass="entr" presetSubtype="1" fill="hold" nodeType="withEffect">
                                  <p:stCondLst>
                                    <p:cond delay="0"/>
                                  </p:stCondLst>
                                  <p:childTnLst>
                                    <p:set>
                                      <p:cBhvr>
                                        <p:cTn id="53" dur="1" fill="hold">
                                          <p:stCondLst>
                                            <p:cond delay="0"/>
                                          </p:stCondLst>
                                        </p:cTn>
                                        <p:tgtEl>
                                          <p:spTgt spid="7171"/>
                                        </p:tgtEl>
                                        <p:attrNameLst>
                                          <p:attrName>style.visibility</p:attrName>
                                        </p:attrNameLst>
                                      </p:cBhvr>
                                      <p:to>
                                        <p:strVal val="visible"/>
                                      </p:to>
                                    </p:set>
                                    <p:animEffect transition="in" filter="wipe(up)">
                                      <p:cBhvr>
                                        <p:cTn id="54" dur="500"/>
                                        <p:tgtEl>
                                          <p:spTgt spid="7171"/>
                                        </p:tgtEl>
                                      </p:cBhvr>
                                    </p:animEffect>
                                  </p:childTnLst>
                                </p:cTn>
                              </p:par>
                              <p:par>
                                <p:cTn id="55" presetID="22" presetClass="entr" presetSubtype="1"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up)">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29"/>
                                        </p:tgtEl>
                                        <p:attrNameLst>
                                          <p:attrName>style.visibility</p:attrName>
                                        </p:attrNameLst>
                                      </p:cBhvr>
                                      <p:to>
                                        <p:strVal val="visible"/>
                                      </p:to>
                                    </p:set>
                                    <p:anim calcmode="lin" valueType="num">
                                      <p:cBhvr>
                                        <p:cTn id="62" dur="500" fill="hold"/>
                                        <p:tgtEl>
                                          <p:spTgt spid="29"/>
                                        </p:tgtEl>
                                        <p:attrNameLst>
                                          <p:attrName>ppt_w</p:attrName>
                                        </p:attrNameLst>
                                      </p:cBhvr>
                                      <p:tavLst>
                                        <p:tav tm="0">
                                          <p:val>
                                            <p:fltVal val="0"/>
                                          </p:val>
                                        </p:tav>
                                        <p:tav tm="100000">
                                          <p:val>
                                            <p:strVal val="#ppt_w"/>
                                          </p:val>
                                        </p:tav>
                                      </p:tavLst>
                                    </p:anim>
                                    <p:anim calcmode="lin" valueType="num">
                                      <p:cBhvr>
                                        <p:cTn id="63" dur="500" fill="hold"/>
                                        <p:tgtEl>
                                          <p:spTgt spid="29"/>
                                        </p:tgtEl>
                                        <p:attrNameLst>
                                          <p:attrName>ppt_h</p:attrName>
                                        </p:attrNameLst>
                                      </p:cBhvr>
                                      <p:tavLst>
                                        <p:tav tm="0">
                                          <p:val>
                                            <p:fltVal val="0"/>
                                          </p:val>
                                        </p:tav>
                                        <p:tav tm="100000">
                                          <p:val>
                                            <p:strVal val="#ppt_h"/>
                                          </p:val>
                                        </p:tav>
                                      </p:tavLst>
                                    </p:anim>
                                    <p:animEffect transition="in" filter="fade">
                                      <p:cBhvr>
                                        <p:cTn id="64" dur="500"/>
                                        <p:tgtEl>
                                          <p:spTgt spid="29"/>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7170"/>
                                        </p:tgtEl>
                                        <p:attrNameLst>
                                          <p:attrName>style.visibility</p:attrName>
                                        </p:attrNameLst>
                                      </p:cBhvr>
                                      <p:to>
                                        <p:strVal val="visible"/>
                                      </p:to>
                                    </p:set>
                                    <p:anim calcmode="lin" valueType="num">
                                      <p:cBhvr>
                                        <p:cTn id="69" dur="500" fill="hold"/>
                                        <p:tgtEl>
                                          <p:spTgt spid="7170"/>
                                        </p:tgtEl>
                                        <p:attrNameLst>
                                          <p:attrName>ppt_w</p:attrName>
                                        </p:attrNameLst>
                                      </p:cBhvr>
                                      <p:tavLst>
                                        <p:tav tm="0">
                                          <p:val>
                                            <p:fltVal val="0"/>
                                          </p:val>
                                        </p:tav>
                                        <p:tav tm="100000">
                                          <p:val>
                                            <p:strVal val="#ppt_w"/>
                                          </p:val>
                                        </p:tav>
                                      </p:tavLst>
                                    </p:anim>
                                    <p:anim calcmode="lin" valueType="num">
                                      <p:cBhvr>
                                        <p:cTn id="70" dur="500" fill="hold"/>
                                        <p:tgtEl>
                                          <p:spTgt spid="7170"/>
                                        </p:tgtEl>
                                        <p:attrNameLst>
                                          <p:attrName>ppt_h</p:attrName>
                                        </p:attrNameLst>
                                      </p:cBhvr>
                                      <p:tavLst>
                                        <p:tav tm="0">
                                          <p:val>
                                            <p:fltVal val="0"/>
                                          </p:val>
                                        </p:tav>
                                        <p:tav tm="100000">
                                          <p:val>
                                            <p:strVal val="#ppt_h"/>
                                          </p:val>
                                        </p:tav>
                                      </p:tavLst>
                                    </p:anim>
                                    <p:animEffect transition="in" filter="fade">
                                      <p:cBhvr>
                                        <p:cTn id="71" dur="500"/>
                                        <p:tgtEl>
                                          <p:spTgt spid="7170"/>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24"/>
                                        </p:tgtEl>
                                        <p:attrNameLst>
                                          <p:attrName>style.visibility</p:attrName>
                                        </p:attrNameLst>
                                      </p:cBhvr>
                                      <p:to>
                                        <p:strVal val="visible"/>
                                      </p:to>
                                    </p:set>
                                    <p:anim calcmode="lin" valueType="num">
                                      <p:cBhvr>
                                        <p:cTn id="76" dur="500" fill="hold"/>
                                        <p:tgtEl>
                                          <p:spTgt spid="24"/>
                                        </p:tgtEl>
                                        <p:attrNameLst>
                                          <p:attrName>ppt_w</p:attrName>
                                        </p:attrNameLst>
                                      </p:cBhvr>
                                      <p:tavLst>
                                        <p:tav tm="0">
                                          <p:val>
                                            <p:fltVal val="0"/>
                                          </p:val>
                                        </p:tav>
                                        <p:tav tm="100000">
                                          <p:val>
                                            <p:strVal val="#ppt_w"/>
                                          </p:val>
                                        </p:tav>
                                      </p:tavLst>
                                    </p:anim>
                                    <p:anim calcmode="lin" valueType="num">
                                      <p:cBhvr>
                                        <p:cTn id="77" dur="500" fill="hold"/>
                                        <p:tgtEl>
                                          <p:spTgt spid="24"/>
                                        </p:tgtEl>
                                        <p:attrNameLst>
                                          <p:attrName>ppt_h</p:attrName>
                                        </p:attrNameLst>
                                      </p:cBhvr>
                                      <p:tavLst>
                                        <p:tav tm="0">
                                          <p:val>
                                            <p:fltVal val="0"/>
                                          </p:val>
                                        </p:tav>
                                        <p:tav tm="100000">
                                          <p:val>
                                            <p:strVal val="#ppt_h"/>
                                          </p:val>
                                        </p:tav>
                                      </p:tavLst>
                                    </p:anim>
                                    <p:animEffect transition="in" filter="fade">
                                      <p:cBhvr>
                                        <p:cTn id="78" dur="500"/>
                                        <p:tgtEl>
                                          <p:spTgt spid="24"/>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1" fill="hold" nodeType="clickEffect">
                                  <p:stCondLst>
                                    <p:cond delay="0"/>
                                  </p:stCondLst>
                                  <p:childTnLst>
                                    <p:set>
                                      <p:cBhvr>
                                        <p:cTn id="82" dur="1" fill="hold">
                                          <p:stCondLst>
                                            <p:cond delay="0"/>
                                          </p:stCondLst>
                                        </p:cTn>
                                        <p:tgtEl>
                                          <p:spTgt spid="7201"/>
                                        </p:tgtEl>
                                        <p:attrNameLst>
                                          <p:attrName>style.visibility</p:attrName>
                                        </p:attrNameLst>
                                      </p:cBhvr>
                                      <p:to>
                                        <p:strVal val="visible"/>
                                      </p:to>
                                    </p:set>
                                    <p:animEffect transition="in" filter="wipe(up)">
                                      <p:cBhvr>
                                        <p:cTn id="83" dur="500"/>
                                        <p:tgtEl>
                                          <p:spTgt spid="7201"/>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2" fill="hold" nodeType="clickEffect">
                                  <p:stCondLst>
                                    <p:cond delay="0"/>
                                  </p:stCondLst>
                                  <p:childTnLst>
                                    <p:set>
                                      <p:cBhvr>
                                        <p:cTn id="87" dur="1" fill="hold">
                                          <p:stCondLst>
                                            <p:cond delay="0"/>
                                          </p:stCondLst>
                                        </p:cTn>
                                        <p:tgtEl>
                                          <p:spTgt spid="7202"/>
                                        </p:tgtEl>
                                        <p:attrNameLst>
                                          <p:attrName>style.visibility</p:attrName>
                                        </p:attrNameLst>
                                      </p:cBhvr>
                                      <p:to>
                                        <p:strVal val="visible"/>
                                      </p:to>
                                    </p:set>
                                    <p:animEffect transition="in" filter="wipe(right)">
                                      <p:cBhvr>
                                        <p:cTn id="88" dur="500"/>
                                        <p:tgtEl>
                                          <p:spTgt spid="7202"/>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2" fill="hold" nodeType="clickEffect">
                                  <p:stCondLst>
                                    <p:cond delay="0"/>
                                  </p:stCondLst>
                                  <p:childTnLst>
                                    <p:set>
                                      <p:cBhvr>
                                        <p:cTn id="92" dur="1" fill="hold">
                                          <p:stCondLst>
                                            <p:cond delay="0"/>
                                          </p:stCondLst>
                                        </p:cTn>
                                        <p:tgtEl>
                                          <p:spTgt spid="7203"/>
                                        </p:tgtEl>
                                        <p:attrNameLst>
                                          <p:attrName>style.visibility</p:attrName>
                                        </p:attrNameLst>
                                      </p:cBhvr>
                                      <p:to>
                                        <p:strVal val="visible"/>
                                      </p:to>
                                    </p:set>
                                    <p:animEffect transition="in" filter="wipe(right)">
                                      <p:cBhvr>
                                        <p:cTn id="93" dur="500"/>
                                        <p:tgtEl>
                                          <p:spTgt spid="7203"/>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2" fill="hold" nodeType="clickEffect">
                                  <p:stCondLst>
                                    <p:cond delay="0"/>
                                  </p:stCondLst>
                                  <p:childTnLst>
                                    <p:set>
                                      <p:cBhvr>
                                        <p:cTn id="97" dur="1" fill="hold">
                                          <p:stCondLst>
                                            <p:cond delay="0"/>
                                          </p:stCondLst>
                                        </p:cTn>
                                        <p:tgtEl>
                                          <p:spTgt spid="7204"/>
                                        </p:tgtEl>
                                        <p:attrNameLst>
                                          <p:attrName>style.visibility</p:attrName>
                                        </p:attrNameLst>
                                      </p:cBhvr>
                                      <p:to>
                                        <p:strVal val="visible"/>
                                      </p:to>
                                    </p:set>
                                    <p:animEffect transition="in" filter="wipe(right)">
                                      <p:cBhvr>
                                        <p:cTn id="98" dur="500"/>
                                        <p:tgtEl>
                                          <p:spTgt spid="7204"/>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1" fill="hold" nodeType="clickEffect">
                                  <p:stCondLst>
                                    <p:cond delay="0"/>
                                  </p:stCondLst>
                                  <p:childTnLst>
                                    <p:set>
                                      <p:cBhvr>
                                        <p:cTn id="102" dur="1" fill="hold">
                                          <p:stCondLst>
                                            <p:cond delay="0"/>
                                          </p:stCondLst>
                                        </p:cTn>
                                        <p:tgtEl>
                                          <p:spTgt spid="7205"/>
                                        </p:tgtEl>
                                        <p:attrNameLst>
                                          <p:attrName>style.visibility</p:attrName>
                                        </p:attrNameLst>
                                      </p:cBhvr>
                                      <p:to>
                                        <p:strVal val="visible"/>
                                      </p:to>
                                    </p:set>
                                    <p:animEffect transition="in" filter="wipe(up)">
                                      <p:cBhvr>
                                        <p:cTn id="103" dur="500"/>
                                        <p:tgtEl>
                                          <p:spTgt spid="7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36" grpId="0" animBg="1"/>
      <p:bldP spid="24" grpId="0" animBg="1"/>
      <p:bldP spid="29" grpId="0" animBg="1"/>
      <p:bldP spid="7170" grpId="0" animBg="1"/>
      <p:bldP spid="5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19" descr="logo.png"/>
          <p:cNvPicPr>
            <a:picLocks noChangeAspect="1"/>
          </p:cNvPicPr>
          <p:nvPr/>
        </p:nvPicPr>
        <p:blipFill>
          <a:blip r:embed="rId3"/>
          <a:srcRect/>
          <a:stretch>
            <a:fillRect/>
          </a:stretch>
        </p:blipFill>
        <p:spPr bwMode="auto">
          <a:xfrm>
            <a:off x="7543800" y="6096000"/>
            <a:ext cx="1295400" cy="430213"/>
          </a:xfrm>
          <a:prstGeom prst="rect">
            <a:avLst/>
          </a:prstGeom>
          <a:noFill/>
          <a:ln w="9525">
            <a:noFill/>
            <a:miter lim="800000"/>
            <a:headEnd/>
            <a:tailEnd/>
          </a:ln>
        </p:spPr>
      </p:pic>
      <p:sp>
        <p:nvSpPr>
          <p:cNvPr id="7" name="Rectangle 6"/>
          <p:cNvSpPr/>
          <p:nvPr/>
        </p:nvSpPr>
        <p:spPr>
          <a:xfrm>
            <a:off x="2362200" y="838200"/>
            <a:ext cx="6553200" cy="152400"/>
          </a:xfrm>
          <a:prstGeom prst="rect">
            <a:avLst/>
          </a:prstGeom>
          <a:solidFill>
            <a:srgbClr val="0069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228600" y="838200"/>
            <a:ext cx="2057400" cy="152400"/>
          </a:xfrm>
          <a:prstGeom prst="rect">
            <a:avLst/>
          </a:prstGeom>
          <a:solidFill>
            <a:srgbClr val="82C5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82C55B"/>
              </a:solidFill>
            </a:endParaRPr>
          </a:p>
        </p:txBody>
      </p:sp>
      <p:sp>
        <p:nvSpPr>
          <p:cNvPr id="9" name="TextBox 4"/>
          <p:cNvSpPr txBox="1">
            <a:spLocks noChangeArrowheads="1"/>
          </p:cNvSpPr>
          <p:nvPr/>
        </p:nvSpPr>
        <p:spPr bwMode="auto">
          <a:xfrm>
            <a:off x="228600" y="228600"/>
            <a:ext cx="8229600" cy="461665"/>
          </a:xfrm>
          <a:prstGeom prst="rect">
            <a:avLst/>
          </a:prstGeom>
          <a:noFill/>
          <a:ln w="9525">
            <a:noFill/>
            <a:miter lim="800000"/>
            <a:headEnd/>
            <a:tailEnd/>
          </a:ln>
        </p:spPr>
        <p:txBody>
          <a:bodyPr>
            <a:spAutoFit/>
          </a:bodyPr>
          <a:lstStyle/>
          <a:p>
            <a:r>
              <a:rPr lang="en-US" sz="2400" dirty="0">
                <a:solidFill>
                  <a:srgbClr val="0069AA"/>
                </a:solidFill>
                <a:latin typeface="Tahoma" pitchFamily="34" charset="0"/>
                <a:cs typeface="Tahoma" pitchFamily="34" charset="0"/>
              </a:rPr>
              <a:t>s</a:t>
            </a:r>
            <a:r>
              <a:rPr lang="en-US" sz="2400" dirty="0" smtClean="0">
                <a:solidFill>
                  <a:srgbClr val="0069AA"/>
                </a:solidFill>
                <a:latin typeface="Tahoma" pitchFamily="34" charset="0"/>
                <a:cs typeface="Tahoma" pitchFamily="34" charset="0"/>
              </a:rPr>
              <a:t>ite keyword research</a:t>
            </a:r>
            <a:endParaRPr lang="en-US" sz="2400" dirty="0">
              <a:solidFill>
                <a:srgbClr val="0069AA"/>
              </a:solidFill>
              <a:latin typeface="Tahoma" pitchFamily="34" charset="0"/>
              <a:cs typeface="Tahoma" pitchFamily="34" charset="0"/>
            </a:endParaRPr>
          </a:p>
        </p:txBody>
      </p:sp>
      <p:sp>
        <p:nvSpPr>
          <p:cNvPr id="6" name="Right Arrow 5"/>
          <p:cNvSpPr/>
          <p:nvPr/>
        </p:nvSpPr>
        <p:spPr>
          <a:xfrm>
            <a:off x="1009649" y="1371600"/>
            <a:ext cx="7124700" cy="4064000"/>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0" name="Freeform 9"/>
          <p:cNvSpPr/>
          <p:nvPr/>
        </p:nvSpPr>
        <p:spPr>
          <a:xfrm>
            <a:off x="383302" y="2590799"/>
            <a:ext cx="1340383" cy="1625600"/>
          </a:xfrm>
          <a:custGeom>
            <a:avLst/>
            <a:gdLst>
              <a:gd name="connsiteX0" fmla="*/ 0 w 1340383"/>
              <a:gd name="connsiteY0" fmla="*/ 223402 h 1625600"/>
              <a:gd name="connsiteX1" fmla="*/ 223402 w 1340383"/>
              <a:gd name="connsiteY1" fmla="*/ 0 h 1625600"/>
              <a:gd name="connsiteX2" fmla="*/ 1116981 w 1340383"/>
              <a:gd name="connsiteY2" fmla="*/ 0 h 1625600"/>
              <a:gd name="connsiteX3" fmla="*/ 1340383 w 1340383"/>
              <a:gd name="connsiteY3" fmla="*/ 223402 h 1625600"/>
              <a:gd name="connsiteX4" fmla="*/ 1340383 w 1340383"/>
              <a:gd name="connsiteY4" fmla="*/ 1402198 h 1625600"/>
              <a:gd name="connsiteX5" fmla="*/ 1116981 w 1340383"/>
              <a:gd name="connsiteY5" fmla="*/ 1625600 h 1625600"/>
              <a:gd name="connsiteX6" fmla="*/ 223402 w 1340383"/>
              <a:gd name="connsiteY6" fmla="*/ 1625600 h 1625600"/>
              <a:gd name="connsiteX7" fmla="*/ 0 w 1340383"/>
              <a:gd name="connsiteY7" fmla="*/ 1402198 h 1625600"/>
              <a:gd name="connsiteX8" fmla="*/ 0 w 1340383"/>
              <a:gd name="connsiteY8" fmla="*/ 223402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0383" h="1625600">
                <a:moveTo>
                  <a:pt x="0" y="223402"/>
                </a:moveTo>
                <a:cubicBezTo>
                  <a:pt x="0" y="100020"/>
                  <a:pt x="100020" y="0"/>
                  <a:pt x="223402" y="0"/>
                </a:cubicBezTo>
                <a:lnTo>
                  <a:pt x="1116981" y="0"/>
                </a:lnTo>
                <a:cubicBezTo>
                  <a:pt x="1240363" y="0"/>
                  <a:pt x="1340383" y="100020"/>
                  <a:pt x="1340383" y="223402"/>
                </a:cubicBezTo>
                <a:lnTo>
                  <a:pt x="1340383" y="1402198"/>
                </a:lnTo>
                <a:cubicBezTo>
                  <a:pt x="1340383" y="1525580"/>
                  <a:pt x="1240363" y="1625600"/>
                  <a:pt x="1116981" y="1625600"/>
                </a:cubicBezTo>
                <a:lnTo>
                  <a:pt x="223402" y="1625600"/>
                </a:lnTo>
                <a:cubicBezTo>
                  <a:pt x="100020" y="1625600"/>
                  <a:pt x="0" y="1525580"/>
                  <a:pt x="0" y="1402198"/>
                </a:cubicBezTo>
                <a:lnTo>
                  <a:pt x="0" y="22340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8772" tIns="118772" rIns="118772" bIns="118772" numCol="1" spcCol="1270" anchor="ctr" anchorCtr="0">
            <a:noAutofit/>
          </a:bodyPr>
          <a:lstStyle/>
          <a:p>
            <a:pPr lvl="0" algn="ctr" defTabSz="622300">
              <a:lnSpc>
                <a:spcPct val="90000"/>
              </a:lnSpc>
              <a:spcBef>
                <a:spcPct val="0"/>
              </a:spcBef>
              <a:spcAft>
                <a:spcPct val="35000"/>
              </a:spcAft>
            </a:pPr>
            <a:r>
              <a:rPr lang="en-US" sz="1400" kern="1200" dirty="0" smtClean="0"/>
              <a:t>brainstorm keywords phrases</a:t>
            </a:r>
            <a:endParaRPr lang="en-US" sz="1400" kern="1200" dirty="0"/>
          </a:p>
        </p:txBody>
      </p:sp>
      <p:sp>
        <p:nvSpPr>
          <p:cNvPr id="11" name="Freeform 10"/>
          <p:cNvSpPr/>
          <p:nvPr/>
        </p:nvSpPr>
        <p:spPr>
          <a:xfrm>
            <a:off x="1790704" y="3073399"/>
            <a:ext cx="1340383" cy="660400"/>
          </a:xfrm>
          <a:custGeom>
            <a:avLst/>
            <a:gdLst>
              <a:gd name="connsiteX0" fmla="*/ 41275 w 1340383"/>
              <a:gd name="connsiteY0" fmla="*/ 660400 h 660400"/>
              <a:gd name="connsiteX1" fmla="*/ 82550 w 1340383"/>
              <a:gd name="connsiteY1" fmla="*/ 619125 h 660400"/>
              <a:gd name="connsiteX2" fmla="*/ 41275 w 1340383"/>
              <a:gd name="connsiteY2" fmla="*/ 619125 h 660400"/>
              <a:gd name="connsiteX3" fmla="*/ 61913 w 1340383"/>
              <a:gd name="connsiteY3" fmla="*/ 598487 h 660400"/>
              <a:gd name="connsiteX4" fmla="*/ 41275 w 1340383"/>
              <a:gd name="connsiteY4" fmla="*/ 577849 h 660400"/>
              <a:gd name="connsiteX5" fmla="*/ 82550 w 1340383"/>
              <a:gd name="connsiteY5" fmla="*/ 577850 h 660400"/>
              <a:gd name="connsiteX6" fmla="*/ 82550 w 1340383"/>
              <a:gd name="connsiteY6" fmla="*/ 41275 h 660400"/>
              <a:gd name="connsiteX7" fmla="*/ 123825 w 1340383"/>
              <a:gd name="connsiteY7" fmla="*/ 0 h 660400"/>
              <a:gd name="connsiteX8" fmla="*/ 1299108 w 1340383"/>
              <a:gd name="connsiteY8" fmla="*/ 0 h 660400"/>
              <a:gd name="connsiteX9" fmla="*/ 1340383 w 1340383"/>
              <a:gd name="connsiteY9" fmla="*/ 41275 h 660400"/>
              <a:gd name="connsiteX10" fmla="*/ 1299108 w 1340383"/>
              <a:gd name="connsiteY10" fmla="*/ 82550 h 660400"/>
              <a:gd name="connsiteX11" fmla="*/ 1257833 w 1340383"/>
              <a:gd name="connsiteY11" fmla="*/ 82550 h 660400"/>
              <a:gd name="connsiteX12" fmla="*/ 1257833 w 1340383"/>
              <a:gd name="connsiteY12" fmla="*/ 619125 h 660400"/>
              <a:gd name="connsiteX13" fmla="*/ 1216558 w 1340383"/>
              <a:gd name="connsiteY13" fmla="*/ 660400 h 660400"/>
              <a:gd name="connsiteX14" fmla="*/ 41275 w 1340383"/>
              <a:gd name="connsiteY14" fmla="*/ 660400 h 660400"/>
              <a:gd name="connsiteX15" fmla="*/ 165100 w 1340383"/>
              <a:gd name="connsiteY15" fmla="*/ 41275 h 660400"/>
              <a:gd name="connsiteX16" fmla="*/ 123825 w 1340383"/>
              <a:gd name="connsiteY16" fmla="*/ 82550 h 660400"/>
              <a:gd name="connsiteX17" fmla="*/ 103187 w 1340383"/>
              <a:gd name="connsiteY17" fmla="*/ 61912 h 660400"/>
              <a:gd name="connsiteX18" fmla="*/ 123825 w 1340383"/>
              <a:gd name="connsiteY18" fmla="*/ 41274 h 660400"/>
              <a:gd name="connsiteX19" fmla="*/ 165100 w 1340383"/>
              <a:gd name="connsiteY19" fmla="*/ 41275 h 660400"/>
              <a:gd name="connsiteX0" fmla="*/ 165100 w 1340383"/>
              <a:gd name="connsiteY0" fmla="*/ 41275 h 660400"/>
              <a:gd name="connsiteX1" fmla="*/ 123825 w 1340383"/>
              <a:gd name="connsiteY1" fmla="*/ 82550 h 660400"/>
              <a:gd name="connsiteX2" fmla="*/ 103187 w 1340383"/>
              <a:gd name="connsiteY2" fmla="*/ 61912 h 660400"/>
              <a:gd name="connsiteX3" fmla="*/ 123825 w 1340383"/>
              <a:gd name="connsiteY3" fmla="*/ 41274 h 660400"/>
              <a:gd name="connsiteX4" fmla="*/ 165100 w 1340383"/>
              <a:gd name="connsiteY4" fmla="*/ 41275 h 660400"/>
              <a:gd name="connsiteX5" fmla="*/ 82550 w 1340383"/>
              <a:gd name="connsiteY5" fmla="*/ 619125 h 660400"/>
              <a:gd name="connsiteX6" fmla="*/ 41275 w 1340383"/>
              <a:gd name="connsiteY6" fmla="*/ 660400 h 660400"/>
              <a:gd name="connsiteX7" fmla="*/ 0 w 1340383"/>
              <a:gd name="connsiteY7" fmla="*/ 619125 h 660400"/>
              <a:gd name="connsiteX8" fmla="*/ 41275 w 1340383"/>
              <a:gd name="connsiteY8" fmla="*/ 577850 h 660400"/>
              <a:gd name="connsiteX9" fmla="*/ 61913 w 1340383"/>
              <a:gd name="connsiteY9" fmla="*/ 598488 h 660400"/>
              <a:gd name="connsiteX10" fmla="*/ 41275 w 1340383"/>
              <a:gd name="connsiteY10" fmla="*/ 619126 h 660400"/>
              <a:gd name="connsiteX11" fmla="*/ 82550 w 1340383"/>
              <a:gd name="connsiteY11" fmla="*/ 619125 h 660400"/>
              <a:gd name="connsiteX0" fmla="*/ 82550 w 1340383"/>
              <a:gd name="connsiteY0" fmla="*/ 577850 h 660400"/>
              <a:gd name="connsiteX1" fmla="*/ 82550 w 1340383"/>
              <a:gd name="connsiteY1" fmla="*/ 41275 h 660400"/>
              <a:gd name="connsiteX2" fmla="*/ 123825 w 1340383"/>
              <a:gd name="connsiteY2" fmla="*/ 0 h 660400"/>
              <a:gd name="connsiteX3" fmla="*/ 1299108 w 1340383"/>
              <a:gd name="connsiteY3" fmla="*/ 0 h 660400"/>
              <a:gd name="connsiteX4" fmla="*/ 1340383 w 1340383"/>
              <a:gd name="connsiteY4" fmla="*/ 41275 h 660400"/>
              <a:gd name="connsiteX5" fmla="*/ 1299108 w 1340383"/>
              <a:gd name="connsiteY5" fmla="*/ 82550 h 660400"/>
              <a:gd name="connsiteX6" fmla="*/ 1257833 w 1340383"/>
              <a:gd name="connsiteY6" fmla="*/ 82550 h 660400"/>
              <a:gd name="connsiteX7" fmla="*/ 1257833 w 1340383"/>
              <a:gd name="connsiteY7" fmla="*/ 619125 h 660400"/>
              <a:gd name="connsiteX8" fmla="*/ 1216558 w 1340383"/>
              <a:gd name="connsiteY8" fmla="*/ 660400 h 660400"/>
              <a:gd name="connsiteX9" fmla="*/ 41275 w 1340383"/>
              <a:gd name="connsiteY9" fmla="*/ 660400 h 660400"/>
              <a:gd name="connsiteX10" fmla="*/ 0 w 1340383"/>
              <a:gd name="connsiteY10" fmla="*/ 619125 h 660400"/>
              <a:gd name="connsiteX11" fmla="*/ 41275 w 1340383"/>
              <a:gd name="connsiteY11" fmla="*/ 577850 h 660400"/>
              <a:gd name="connsiteX12" fmla="*/ 82550 w 1340383"/>
              <a:gd name="connsiteY12" fmla="*/ 577850 h 660400"/>
              <a:gd name="connsiteX13" fmla="*/ 123825 w 1340383"/>
              <a:gd name="connsiteY13" fmla="*/ 0 h 660400"/>
              <a:gd name="connsiteX14" fmla="*/ 165100 w 1340383"/>
              <a:gd name="connsiteY14" fmla="*/ 41275 h 660400"/>
              <a:gd name="connsiteX15" fmla="*/ 123825 w 1340383"/>
              <a:gd name="connsiteY15" fmla="*/ 82550 h 660400"/>
              <a:gd name="connsiteX16" fmla="*/ 103187 w 1340383"/>
              <a:gd name="connsiteY16" fmla="*/ 61912 h 660400"/>
              <a:gd name="connsiteX17" fmla="*/ 123825 w 1340383"/>
              <a:gd name="connsiteY17" fmla="*/ 41274 h 660400"/>
              <a:gd name="connsiteX18" fmla="*/ 165100 w 1340383"/>
              <a:gd name="connsiteY18" fmla="*/ 41275 h 660400"/>
              <a:gd name="connsiteX19" fmla="*/ 1257833 w 1340383"/>
              <a:gd name="connsiteY19" fmla="*/ 82550 h 660400"/>
              <a:gd name="connsiteX20" fmla="*/ 123825 w 1340383"/>
              <a:gd name="connsiteY20" fmla="*/ 82550 h 660400"/>
              <a:gd name="connsiteX21" fmla="*/ 41275 w 1340383"/>
              <a:gd name="connsiteY21" fmla="*/ 577850 h 660400"/>
              <a:gd name="connsiteX22" fmla="*/ 61913 w 1340383"/>
              <a:gd name="connsiteY22" fmla="*/ 598488 h 660400"/>
              <a:gd name="connsiteX23" fmla="*/ 41275 w 1340383"/>
              <a:gd name="connsiteY23" fmla="*/ 619126 h 660400"/>
              <a:gd name="connsiteX24" fmla="*/ 82550 w 1340383"/>
              <a:gd name="connsiteY24" fmla="*/ 619125 h 660400"/>
              <a:gd name="connsiteX25" fmla="*/ 41275 w 1340383"/>
              <a:gd name="connsiteY25" fmla="*/ 660400 h 660400"/>
              <a:gd name="connsiteX26" fmla="*/ 82550 w 1340383"/>
              <a:gd name="connsiteY26" fmla="*/ 619125 h 660400"/>
              <a:gd name="connsiteX27" fmla="*/ 82550 w 1340383"/>
              <a:gd name="connsiteY27" fmla="*/ 577850 h 66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40383" h="660400" stroke="0" extrusionOk="0">
                <a:moveTo>
                  <a:pt x="41275" y="660400"/>
                </a:moveTo>
                <a:cubicBezTo>
                  <a:pt x="64071" y="660400"/>
                  <a:pt x="82550" y="641921"/>
                  <a:pt x="82550" y="619125"/>
                </a:cubicBezTo>
                <a:lnTo>
                  <a:pt x="41275" y="619125"/>
                </a:lnTo>
                <a:cubicBezTo>
                  <a:pt x="52673" y="619125"/>
                  <a:pt x="61913" y="609885"/>
                  <a:pt x="61913" y="598487"/>
                </a:cubicBezTo>
                <a:cubicBezTo>
                  <a:pt x="61913" y="587089"/>
                  <a:pt x="52673" y="577849"/>
                  <a:pt x="41275" y="577849"/>
                </a:cubicBezTo>
                <a:lnTo>
                  <a:pt x="82550" y="577850"/>
                </a:lnTo>
                <a:lnTo>
                  <a:pt x="82550" y="41275"/>
                </a:lnTo>
                <a:cubicBezTo>
                  <a:pt x="82550" y="18479"/>
                  <a:pt x="101029" y="0"/>
                  <a:pt x="123825" y="0"/>
                </a:cubicBezTo>
                <a:lnTo>
                  <a:pt x="1299108" y="0"/>
                </a:lnTo>
                <a:cubicBezTo>
                  <a:pt x="1321904" y="0"/>
                  <a:pt x="1340383" y="18479"/>
                  <a:pt x="1340383" y="41275"/>
                </a:cubicBezTo>
                <a:cubicBezTo>
                  <a:pt x="1340383" y="64071"/>
                  <a:pt x="1321904" y="82550"/>
                  <a:pt x="1299108" y="82550"/>
                </a:cubicBezTo>
                <a:lnTo>
                  <a:pt x="1257833" y="82550"/>
                </a:lnTo>
                <a:lnTo>
                  <a:pt x="1257833" y="619125"/>
                </a:lnTo>
                <a:cubicBezTo>
                  <a:pt x="1257833" y="641921"/>
                  <a:pt x="1239354" y="660400"/>
                  <a:pt x="1216558" y="660400"/>
                </a:cubicBezTo>
                <a:lnTo>
                  <a:pt x="41275" y="660400"/>
                </a:lnTo>
                <a:close/>
                <a:moveTo>
                  <a:pt x="165100" y="41275"/>
                </a:moveTo>
                <a:cubicBezTo>
                  <a:pt x="165100" y="64071"/>
                  <a:pt x="146621" y="82550"/>
                  <a:pt x="123825" y="82550"/>
                </a:cubicBezTo>
                <a:cubicBezTo>
                  <a:pt x="112427" y="82550"/>
                  <a:pt x="103187" y="73310"/>
                  <a:pt x="103187" y="61912"/>
                </a:cubicBezTo>
                <a:cubicBezTo>
                  <a:pt x="103187" y="50514"/>
                  <a:pt x="112427" y="41274"/>
                  <a:pt x="123825" y="41274"/>
                </a:cubicBezTo>
                <a:lnTo>
                  <a:pt x="165100" y="41275"/>
                </a:lnTo>
                <a:close/>
              </a:path>
              <a:path w="1340383" h="660400" fill="darkenLess" stroke="0" extrusionOk="0">
                <a:moveTo>
                  <a:pt x="165100" y="41275"/>
                </a:moveTo>
                <a:cubicBezTo>
                  <a:pt x="165100" y="64071"/>
                  <a:pt x="146621" y="82550"/>
                  <a:pt x="123825" y="82550"/>
                </a:cubicBezTo>
                <a:cubicBezTo>
                  <a:pt x="112427" y="82550"/>
                  <a:pt x="103187" y="73310"/>
                  <a:pt x="103187" y="61912"/>
                </a:cubicBezTo>
                <a:cubicBezTo>
                  <a:pt x="103187" y="50514"/>
                  <a:pt x="112427" y="41274"/>
                  <a:pt x="123825" y="41274"/>
                </a:cubicBezTo>
                <a:lnTo>
                  <a:pt x="165100" y="41275"/>
                </a:lnTo>
                <a:close/>
                <a:moveTo>
                  <a:pt x="82550" y="619125"/>
                </a:moveTo>
                <a:cubicBezTo>
                  <a:pt x="82550" y="641921"/>
                  <a:pt x="64071" y="660400"/>
                  <a:pt x="41275" y="660400"/>
                </a:cubicBezTo>
                <a:cubicBezTo>
                  <a:pt x="18479" y="660400"/>
                  <a:pt x="0" y="641921"/>
                  <a:pt x="0" y="619125"/>
                </a:cubicBezTo>
                <a:cubicBezTo>
                  <a:pt x="0" y="596329"/>
                  <a:pt x="18479" y="577850"/>
                  <a:pt x="41275" y="577850"/>
                </a:cubicBezTo>
                <a:cubicBezTo>
                  <a:pt x="52673" y="577850"/>
                  <a:pt x="61913" y="587090"/>
                  <a:pt x="61913" y="598488"/>
                </a:cubicBezTo>
                <a:cubicBezTo>
                  <a:pt x="61913" y="609886"/>
                  <a:pt x="52673" y="619126"/>
                  <a:pt x="41275" y="619126"/>
                </a:cubicBezTo>
                <a:lnTo>
                  <a:pt x="82550" y="619125"/>
                </a:lnTo>
                <a:close/>
              </a:path>
              <a:path w="1340383" h="660400" fill="none" extrusionOk="0">
                <a:moveTo>
                  <a:pt x="82550" y="577850"/>
                </a:moveTo>
                <a:lnTo>
                  <a:pt x="82550" y="41275"/>
                </a:lnTo>
                <a:cubicBezTo>
                  <a:pt x="82550" y="18479"/>
                  <a:pt x="101029" y="0"/>
                  <a:pt x="123825" y="0"/>
                </a:cubicBezTo>
                <a:lnTo>
                  <a:pt x="1299108" y="0"/>
                </a:lnTo>
                <a:cubicBezTo>
                  <a:pt x="1321904" y="0"/>
                  <a:pt x="1340383" y="18479"/>
                  <a:pt x="1340383" y="41275"/>
                </a:cubicBezTo>
                <a:cubicBezTo>
                  <a:pt x="1340383" y="64071"/>
                  <a:pt x="1321904" y="82550"/>
                  <a:pt x="1299108" y="82550"/>
                </a:cubicBezTo>
                <a:lnTo>
                  <a:pt x="1257833" y="82550"/>
                </a:lnTo>
                <a:lnTo>
                  <a:pt x="1257833" y="619125"/>
                </a:lnTo>
                <a:cubicBezTo>
                  <a:pt x="1257833" y="641921"/>
                  <a:pt x="1239354" y="660400"/>
                  <a:pt x="1216558" y="660400"/>
                </a:cubicBezTo>
                <a:lnTo>
                  <a:pt x="41275" y="660400"/>
                </a:lnTo>
                <a:cubicBezTo>
                  <a:pt x="18479" y="660400"/>
                  <a:pt x="0" y="641921"/>
                  <a:pt x="0" y="619125"/>
                </a:cubicBezTo>
                <a:cubicBezTo>
                  <a:pt x="0" y="596329"/>
                  <a:pt x="18479" y="577850"/>
                  <a:pt x="41275" y="577850"/>
                </a:cubicBezTo>
                <a:lnTo>
                  <a:pt x="82550" y="577850"/>
                </a:lnTo>
                <a:close/>
                <a:moveTo>
                  <a:pt x="123825" y="0"/>
                </a:moveTo>
                <a:cubicBezTo>
                  <a:pt x="146621" y="0"/>
                  <a:pt x="165100" y="18479"/>
                  <a:pt x="165100" y="41275"/>
                </a:cubicBezTo>
                <a:cubicBezTo>
                  <a:pt x="165100" y="64071"/>
                  <a:pt x="146621" y="82550"/>
                  <a:pt x="123825" y="82550"/>
                </a:cubicBezTo>
                <a:cubicBezTo>
                  <a:pt x="112427" y="82550"/>
                  <a:pt x="103187" y="73310"/>
                  <a:pt x="103187" y="61912"/>
                </a:cubicBezTo>
                <a:cubicBezTo>
                  <a:pt x="103187" y="50514"/>
                  <a:pt x="112427" y="41274"/>
                  <a:pt x="123825" y="41274"/>
                </a:cubicBezTo>
                <a:lnTo>
                  <a:pt x="165100" y="41275"/>
                </a:lnTo>
                <a:moveTo>
                  <a:pt x="1257833" y="82550"/>
                </a:moveTo>
                <a:lnTo>
                  <a:pt x="123825" y="82550"/>
                </a:lnTo>
                <a:moveTo>
                  <a:pt x="41275" y="577850"/>
                </a:moveTo>
                <a:cubicBezTo>
                  <a:pt x="52673" y="577850"/>
                  <a:pt x="61913" y="587090"/>
                  <a:pt x="61913" y="598488"/>
                </a:cubicBezTo>
                <a:cubicBezTo>
                  <a:pt x="61913" y="609886"/>
                  <a:pt x="52673" y="619126"/>
                  <a:pt x="41275" y="619126"/>
                </a:cubicBezTo>
                <a:lnTo>
                  <a:pt x="82550" y="619125"/>
                </a:lnTo>
                <a:moveTo>
                  <a:pt x="41275" y="660400"/>
                </a:moveTo>
                <a:cubicBezTo>
                  <a:pt x="64071" y="660400"/>
                  <a:pt x="82550" y="641921"/>
                  <a:pt x="82550" y="619125"/>
                </a:cubicBezTo>
                <a:lnTo>
                  <a:pt x="82550" y="577850"/>
                </a:lnTo>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890" tIns="135890" rIns="135890" bIns="94615" numCol="1" spcCol="1270" anchor="ctr" anchorCtr="0">
            <a:noAutofit/>
          </a:bodyPr>
          <a:lstStyle/>
          <a:p>
            <a:pPr lvl="0" algn="ctr" defTabSz="622300">
              <a:lnSpc>
                <a:spcPct val="90000"/>
              </a:lnSpc>
              <a:spcBef>
                <a:spcPct val="0"/>
              </a:spcBef>
              <a:spcAft>
                <a:spcPct val="35000"/>
              </a:spcAft>
            </a:pPr>
            <a:r>
              <a:rPr lang="en-US" sz="1400" kern="1200" dirty="0" smtClean="0"/>
              <a:t>seed keyword list</a:t>
            </a:r>
            <a:endParaRPr lang="en-US" sz="1400" kern="1200" dirty="0"/>
          </a:p>
        </p:txBody>
      </p:sp>
      <p:sp>
        <p:nvSpPr>
          <p:cNvPr id="12" name="Freeform 11"/>
          <p:cNvSpPr/>
          <p:nvPr/>
        </p:nvSpPr>
        <p:spPr>
          <a:xfrm>
            <a:off x="3198107" y="2590799"/>
            <a:ext cx="1340383" cy="1625600"/>
          </a:xfrm>
          <a:custGeom>
            <a:avLst/>
            <a:gdLst>
              <a:gd name="connsiteX0" fmla="*/ 0 w 1340383"/>
              <a:gd name="connsiteY0" fmla="*/ 223402 h 1625600"/>
              <a:gd name="connsiteX1" fmla="*/ 223402 w 1340383"/>
              <a:gd name="connsiteY1" fmla="*/ 0 h 1625600"/>
              <a:gd name="connsiteX2" fmla="*/ 1116981 w 1340383"/>
              <a:gd name="connsiteY2" fmla="*/ 0 h 1625600"/>
              <a:gd name="connsiteX3" fmla="*/ 1340383 w 1340383"/>
              <a:gd name="connsiteY3" fmla="*/ 223402 h 1625600"/>
              <a:gd name="connsiteX4" fmla="*/ 1340383 w 1340383"/>
              <a:gd name="connsiteY4" fmla="*/ 1402198 h 1625600"/>
              <a:gd name="connsiteX5" fmla="*/ 1116981 w 1340383"/>
              <a:gd name="connsiteY5" fmla="*/ 1625600 h 1625600"/>
              <a:gd name="connsiteX6" fmla="*/ 223402 w 1340383"/>
              <a:gd name="connsiteY6" fmla="*/ 1625600 h 1625600"/>
              <a:gd name="connsiteX7" fmla="*/ 0 w 1340383"/>
              <a:gd name="connsiteY7" fmla="*/ 1402198 h 1625600"/>
              <a:gd name="connsiteX8" fmla="*/ 0 w 1340383"/>
              <a:gd name="connsiteY8" fmla="*/ 223402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0383" h="1625600">
                <a:moveTo>
                  <a:pt x="0" y="223402"/>
                </a:moveTo>
                <a:cubicBezTo>
                  <a:pt x="0" y="100020"/>
                  <a:pt x="100020" y="0"/>
                  <a:pt x="223402" y="0"/>
                </a:cubicBezTo>
                <a:lnTo>
                  <a:pt x="1116981" y="0"/>
                </a:lnTo>
                <a:cubicBezTo>
                  <a:pt x="1240363" y="0"/>
                  <a:pt x="1340383" y="100020"/>
                  <a:pt x="1340383" y="223402"/>
                </a:cubicBezTo>
                <a:lnTo>
                  <a:pt x="1340383" y="1402198"/>
                </a:lnTo>
                <a:cubicBezTo>
                  <a:pt x="1340383" y="1525580"/>
                  <a:pt x="1240363" y="1625600"/>
                  <a:pt x="1116981" y="1625600"/>
                </a:cubicBezTo>
                <a:lnTo>
                  <a:pt x="223402" y="1625600"/>
                </a:lnTo>
                <a:cubicBezTo>
                  <a:pt x="100020" y="1625600"/>
                  <a:pt x="0" y="1525580"/>
                  <a:pt x="0" y="1402198"/>
                </a:cubicBezTo>
                <a:lnTo>
                  <a:pt x="0" y="22340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8772" tIns="118772" rIns="118772" bIns="118772" numCol="1" spcCol="1270" anchor="ctr" anchorCtr="0">
            <a:noAutofit/>
          </a:bodyPr>
          <a:lstStyle/>
          <a:p>
            <a:pPr lvl="0" algn="ctr" defTabSz="622300">
              <a:lnSpc>
                <a:spcPct val="90000"/>
              </a:lnSpc>
              <a:spcBef>
                <a:spcPct val="0"/>
              </a:spcBef>
              <a:spcAft>
                <a:spcPct val="35000"/>
              </a:spcAft>
            </a:pPr>
            <a:r>
              <a:rPr lang="en-US" sz="1400" kern="1200" dirty="0" smtClean="0"/>
              <a:t>research</a:t>
            </a:r>
            <a:endParaRPr lang="en-US" sz="1400" kern="1200" dirty="0"/>
          </a:p>
          <a:p>
            <a:pPr marL="57150" lvl="1" indent="-57150" algn="l" defTabSz="488950">
              <a:lnSpc>
                <a:spcPct val="90000"/>
              </a:lnSpc>
              <a:spcBef>
                <a:spcPct val="0"/>
              </a:spcBef>
              <a:spcAft>
                <a:spcPct val="15000"/>
              </a:spcAft>
              <a:buChar char="••"/>
            </a:pPr>
            <a:r>
              <a:rPr lang="en-US" sz="1100" kern="1200" dirty="0" smtClean="0"/>
              <a:t>lateral phrases</a:t>
            </a:r>
            <a:endParaRPr lang="en-US" sz="1100" kern="1200" dirty="0"/>
          </a:p>
          <a:p>
            <a:pPr marL="57150" lvl="1" indent="-57150" algn="l" defTabSz="488950">
              <a:lnSpc>
                <a:spcPct val="90000"/>
              </a:lnSpc>
              <a:spcBef>
                <a:spcPct val="0"/>
              </a:spcBef>
              <a:spcAft>
                <a:spcPct val="15000"/>
              </a:spcAft>
              <a:buChar char="••"/>
            </a:pPr>
            <a:r>
              <a:rPr lang="en-US" sz="1100" kern="1200" dirty="0" smtClean="0"/>
              <a:t>search volume</a:t>
            </a:r>
            <a:endParaRPr lang="en-US" sz="1100" kern="1200" dirty="0"/>
          </a:p>
          <a:p>
            <a:pPr marL="57150" lvl="1" indent="-57150" algn="l" defTabSz="488950">
              <a:lnSpc>
                <a:spcPct val="90000"/>
              </a:lnSpc>
              <a:spcBef>
                <a:spcPct val="0"/>
              </a:spcBef>
              <a:spcAft>
                <a:spcPct val="15000"/>
              </a:spcAft>
              <a:buChar char="••"/>
            </a:pPr>
            <a:r>
              <a:rPr lang="en-US" sz="1100" kern="1200" dirty="0" smtClean="0"/>
              <a:t>competitiveness</a:t>
            </a:r>
            <a:endParaRPr lang="en-US" sz="1100" kern="1200" dirty="0"/>
          </a:p>
        </p:txBody>
      </p:sp>
      <p:sp>
        <p:nvSpPr>
          <p:cNvPr id="13" name="Freeform 12"/>
          <p:cNvSpPr/>
          <p:nvPr/>
        </p:nvSpPr>
        <p:spPr>
          <a:xfrm>
            <a:off x="4605509" y="1447799"/>
            <a:ext cx="1340383" cy="3911600"/>
          </a:xfrm>
          <a:custGeom>
            <a:avLst/>
            <a:gdLst>
              <a:gd name="connsiteX0" fmla="*/ 83774 w 1340383"/>
              <a:gd name="connsiteY0" fmla="*/ 3911600 h 3911600"/>
              <a:gd name="connsiteX1" fmla="*/ 167548 w 1340383"/>
              <a:gd name="connsiteY1" fmla="*/ 3827826 h 3911600"/>
              <a:gd name="connsiteX2" fmla="*/ 83774 w 1340383"/>
              <a:gd name="connsiteY2" fmla="*/ 3827826 h 3911600"/>
              <a:gd name="connsiteX3" fmla="*/ 125661 w 1340383"/>
              <a:gd name="connsiteY3" fmla="*/ 3785939 h 3911600"/>
              <a:gd name="connsiteX4" fmla="*/ 83774 w 1340383"/>
              <a:gd name="connsiteY4" fmla="*/ 3744052 h 3911600"/>
              <a:gd name="connsiteX5" fmla="*/ 167548 w 1340383"/>
              <a:gd name="connsiteY5" fmla="*/ 3744052 h 3911600"/>
              <a:gd name="connsiteX6" fmla="*/ 167548 w 1340383"/>
              <a:gd name="connsiteY6" fmla="*/ 83774 h 3911600"/>
              <a:gd name="connsiteX7" fmla="*/ 251322 w 1340383"/>
              <a:gd name="connsiteY7" fmla="*/ 0 h 3911600"/>
              <a:gd name="connsiteX8" fmla="*/ 1256609 w 1340383"/>
              <a:gd name="connsiteY8" fmla="*/ 0 h 3911600"/>
              <a:gd name="connsiteX9" fmla="*/ 1340383 w 1340383"/>
              <a:gd name="connsiteY9" fmla="*/ 83774 h 3911600"/>
              <a:gd name="connsiteX10" fmla="*/ 1256609 w 1340383"/>
              <a:gd name="connsiteY10" fmla="*/ 167548 h 3911600"/>
              <a:gd name="connsiteX11" fmla="*/ 1172835 w 1340383"/>
              <a:gd name="connsiteY11" fmla="*/ 167548 h 3911600"/>
              <a:gd name="connsiteX12" fmla="*/ 1172835 w 1340383"/>
              <a:gd name="connsiteY12" fmla="*/ 3827826 h 3911600"/>
              <a:gd name="connsiteX13" fmla="*/ 1089061 w 1340383"/>
              <a:gd name="connsiteY13" fmla="*/ 3911600 h 3911600"/>
              <a:gd name="connsiteX14" fmla="*/ 83774 w 1340383"/>
              <a:gd name="connsiteY14" fmla="*/ 3911600 h 3911600"/>
              <a:gd name="connsiteX15" fmla="*/ 335096 w 1340383"/>
              <a:gd name="connsiteY15" fmla="*/ 83774 h 3911600"/>
              <a:gd name="connsiteX16" fmla="*/ 251322 w 1340383"/>
              <a:gd name="connsiteY16" fmla="*/ 167548 h 3911600"/>
              <a:gd name="connsiteX17" fmla="*/ 209435 w 1340383"/>
              <a:gd name="connsiteY17" fmla="*/ 125661 h 3911600"/>
              <a:gd name="connsiteX18" fmla="*/ 251322 w 1340383"/>
              <a:gd name="connsiteY18" fmla="*/ 83774 h 3911600"/>
              <a:gd name="connsiteX19" fmla="*/ 335096 w 1340383"/>
              <a:gd name="connsiteY19" fmla="*/ 83774 h 3911600"/>
              <a:gd name="connsiteX0" fmla="*/ 335096 w 1340383"/>
              <a:gd name="connsiteY0" fmla="*/ 83774 h 3911600"/>
              <a:gd name="connsiteX1" fmla="*/ 251322 w 1340383"/>
              <a:gd name="connsiteY1" fmla="*/ 167548 h 3911600"/>
              <a:gd name="connsiteX2" fmla="*/ 209435 w 1340383"/>
              <a:gd name="connsiteY2" fmla="*/ 125661 h 3911600"/>
              <a:gd name="connsiteX3" fmla="*/ 251322 w 1340383"/>
              <a:gd name="connsiteY3" fmla="*/ 83774 h 3911600"/>
              <a:gd name="connsiteX4" fmla="*/ 335096 w 1340383"/>
              <a:gd name="connsiteY4" fmla="*/ 83774 h 3911600"/>
              <a:gd name="connsiteX5" fmla="*/ 167548 w 1340383"/>
              <a:gd name="connsiteY5" fmla="*/ 3827826 h 3911600"/>
              <a:gd name="connsiteX6" fmla="*/ 83774 w 1340383"/>
              <a:gd name="connsiteY6" fmla="*/ 3911600 h 3911600"/>
              <a:gd name="connsiteX7" fmla="*/ 0 w 1340383"/>
              <a:gd name="connsiteY7" fmla="*/ 3827826 h 3911600"/>
              <a:gd name="connsiteX8" fmla="*/ 83774 w 1340383"/>
              <a:gd name="connsiteY8" fmla="*/ 3744052 h 3911600"/>
              <a:gd name="connsiteX9" fmla="*/ 125661 w 1340383"/>
              <a:gd name="connsiteY9" fmla="*/ 3785939 h 3911600"/>
              <a:gd name="connsiteX10" fmla="*/ 83774 w 1340383"/>
              <a:gd name="connsiteY10" fmla="*/ 3827826 h 3911600"/>
              <a:gd name="connsiteX11" fmla="*/ 167548 w 1340383"/>
              <a:gd name="connsiteY11" fmla="*/ 3827826 h 3911600"/>
              <a:gd name="connsiteX0" fmla="*/ 167548 w 1340383"/>
              <a:gd name="connsiteY0" fmla="*/ 3744052 h 3911600"/>
              <a:gd name="connsiteX1" fmla="*/ 167548 w 1340383"/>
              <a:gd name="connsiteY1" fmla="*/ 83774 h 3911600"/>
              <a:gd name="connsiteX2" fmla="*/ 251322 w 1340383"/>
              <a:gd name="connsiteY2" fmla="*/ 0 h 3911600"/>
              <a:gd name="connsiteX3" fmla="*/ 1256609 w 1340383"/>
              <a:gd name="connsiteY3" fmla="*/ 0 h 3911600"/>
              <a:gd name="connsiteX4" fmla="*/ 1340383 w 1340383"/>
              <a:gd name="connsiteY4" fmla="*/ 83774 h 3911600"/>
              <a:gd name="connsiteX5" fmla="*/ 1256609 w 1340383"/>
              <a:gd name="connsiteY5" fmla="*/ 167548 h 3911600"/>
              <a:gd name="connsiteX6" fmla="*/ 1172835 w 1340383"/>
              <a:gd name="connsiteY6" fmla="*/ 167548 h 3911600"/>
              <a:gd name="connsiteX7" fmla="*/ 1172835 w 1340383"/>
              <a:gd name="connsiteY7" fmla="*/ 3827826 h 3911600"/>
              <a:gd name="connsiteX8" fmla="*/ 1089061 w 1340383"/>
              <a:gd name="connsiteY8" fmla="*/ 3911600 h 3911600"/>
              <a:gd name="connsiteX9" fmla="*/ 83774 w 1340383"/>
              <a:gd name="connsiteY9" fmla="*/ 3911600 h 3911600"/>
              <a:gd name="connsiteX10" fmla="*/ 0 w 1340383"/>
              <a:gd name="connsiteY10" fmla="*/ 3827826 h 3911600"/>
              <a:gd name="connsiteX11" fmla="*/ 83774 w 1340383"/>
              <a:gd name="connsiteY11" fmla="*/ 3744052 h 3911600"/>
              <a:gd name="connsiteX12" fmla="*/ 167548 w 1340383"/>
              <a:gd name="connsiteY12" fmla="*/ 3744052 h 3911600"/>
              <a:gd name="connsiteX13" fmla="*/ 251322 w 1340383"/>
              <a:gd name="connsiteY13" fmla="*/ 0 h 3911600"/>
              <a:gd name="connsiteX14" fmla="*/ 335096 w 1340383"/>
              <a:gd name="connsiteY14" fmla="*/ 83774 h 3911600"/>
              <a:gd name="connsiteX15" fmla="*/ 251322 w 1340383"/>
              <a:gd name="connsiteY15" fmla="*/ 167548 h 3911600"/>
              <a:gd name="connsiteX16" fmla="*/ 209435 w 1340383"/>
              <a:gd name="connsiteY16" fmla="*/ 125661 h 3911600"/>
              <a:gd name="connsiteX17" fmla="*/ 251322 w 1340383"/>
              <a:gd name="connsiteY17" fmla="*/ 83774 h 3911600"/>
              <a:gd name="connsiteX18" fmla="*/ 335096 w 1340383"/>
              <a:gd name="connsiteY18" fmla="*/ 83774 h 3911600"/>
              <a:gd name="connsiteX19" fmla="*/ 1172835 w 1340383"/>
              <a:gd name="connsiteY19" fmla="*/ 167548 h 3911600"/>
              <a:gd name="connsiteX20" fmla="*/ 251322 w 1340383"/>
              <a:gd name="connsiteY20" fmla="*/ 167548 h 3911600"/>
              <a:gd name="connsiteX21" fmla="*/ 83774 w 1340383"/>
              <a:gd name="connsiteY21" fmla="*/ 3744052 h 3911600"/>
              <a:gd name="connsiteX22" fmla="*/ 125661 w 1340383"/>
              <a:gd name="connsiteY22" fmla="*/ 3785939 h 3911600"/>
              <a:gd name="connsiteX23" fmla="*/ 83774 w 1340383"/>
              <a:gd name="connsiteY23" fmla="*/ 3827826 h 3911600"/>
              <a:gd name="connsiteX24" fmla="*/ 167548 w 1340383"/>
              <a:gd name="connsiteY24" fmla="*/ 3827826 h 3911600"/>
              <a:gd name="connsiteX25" fmla="*/ 83774 w 1340383"/>
              <a:gd name="connsiteY25" fmla="*/ 3911600 h 3911600"/>
              <a:gd name="connsiteX26" fmla="*/ 167548 w 1340383"/>
              <a:gd name="connsiteY26" fmla="*/ 3827826 h 3911600"/>
              <a:gd name="connsiteX27" fmla="*/ 167548 w 1340383"/>
              <a:gd name="connsiteY27" fmla="*/ 3744052 h 391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40383" h="3911600" stroke="0" extrusionOk="0">
                <a:moveTo>
                  <a:pt x="83774" y="3911600"/>
                </a:moveTo>
                <a:cubicBezTo>
                  <a:pt x="130041" y="3911600"/>
                  <a:pt x="167548" y="3874093"/>
                  <a:pt x="167548" y="3827826"/>
                </a:cubicBezTo>
                <a:lnTo>
                  <a:pt x="83774" y="3827826"/>
                </a:lnTo>
                <a:cubicBezTo>
                  <a:pt x="106908" y="3827826"/>
                  <a:pt x="125661" y="3809073"/>
                  <a:pt x="125661" y="3785939"/>
                </a:cubicBezTo>
                <a:cubicBezTo>
                  <a:pt x="125661" y="3762805"/>
                  <a:pt x="106908" y="3744052"/>
                  <a:pt x="83774" y="3744052"/>
                </a:cubicBezTo>
                <a:lnTo>
                  <a:pt x="167548" y="3744052"/>
                </a:lnTo>
                <a:lnTo>
                  <a:pt x="167548" y="83774"/>
                </a:lnTo>
                <a:cubicBezTo>
                  <a:pt x="167548" y="37507"/>
                  <a:pt x="205055" y="0"/>
                  <a:pt x="251322" y="0"/>
                </a:cubicBezTo>
                <a:lnTo>
                  <a:pt x="1256609" y="0"/>
                </a:lnTo>
                <a:cubicBezTo>
                  <a:pt x="1302876" y="0"/>
                  <a:pt x="1340383" y="37507"/>
                  <a:pt x="1340383" y="83774"/>
                </a:cubicBezTo>
                <a:cubicBezTo>
                  <a:pt x="1340383" y="130041"/>
                  <a:pt x="1302876" y="167548"/>
                  <a:pt x="1256609" y="167548"/>
                </a:cubicBezTo>
                <a:lnTo>
                  <a:pt x="1172835" y="167548"/>
                </a:lnTo>
                <a:lnTo>
                  <a:pt x="1172835" y="3827826"/>
                </a:lnTo>
                <a:cubicBezTo>
                  <a:pt x="1172835" y="3874093"/>
                  <a:pt x="1135328" y="3911600"/>
                  <a:pt x="1089061" y="3911600"/>
                </a:cubicBezTo>
                <a:lnTo>
                  <a:pt x="83774" y="3911600"/>
                </a:lnTo>
                <a:close/>
                <a:moveTo>
                  <a:pt x="335096" y="83774"/>
                </a:moveTo>
                <a:cubicBezTo>
                  <a:pt x="335096" y="130041"/>
                  <a:pt x="297589" y="167548"/>
                  <a:pt x="251322" y="167548"/>
                </a:cubicBezTo>
                <a:cubicBezTo>
                  <a:pt x="228188" y="167548"/>
                  <a:pt x="209435" y="148795"/>
                  <a:pt x="209435" y="125661"/>
                </a:cubicBezTo>
                <a:cubicBezTo>
                  <a:pt x="209435" y="102527"/>
                  <a:pt x="228188" y="83774"/>
                  <a:pt x="251322" y="83774"/>
                </a:cubicBezTo>
                <a:lnTo>
                  <a:pt x="335096" y="83774"/>
                </a:lnTo>
                <a:close/>
              </a:path>
              <a:path w="1340383" h="3911600" fill="darkenLess" stroke="0" extrusionOk="0">
                <a:moveTo>
                  <a:pt x="335096" y="83774"/>
                </a:moveTo>
                <a:cubicBezTo>
                  <a:pt x="335096" y="130041"/>
                  <a:pt x="297589" y="167548"/>
                  <a:pt x="251322" y="167548"/>
                </a:cubicBezTo>
                <a:cubicBezTo>
                  <a:pt x="228188" y="167548"/>
                  <a:pt x="209435" y="148795"/>
                  <a:pt x="209435" y="125661"/>
                </a:cubicBezTo>
                <a:cubicBezTo>
                  <a:pt x="209435" y="102527"/>
                  <a:pt x="228188" y="83774"/>
                  <a:pt x="251322" y="83774"/>
                </a:cubicBezTo>
                <a:lnTo>
                  <a:pt x="335096" y="83774"/>
                </a:lnTo>
                <a:close/>
                <a:moveTo>
                  <a:pt x="167548" y="3827826"/>
                </a:moveTo>
                <a:cubicBezTo>
                  <a:pt x="167548" y="3874093"/>
                  <a:pt x="130041" y="3911600"/>
                  <a:pt x="83774" y="3911600"/>
                </a:cubicBezTo>
                <a:cubicBezTo>
                  <a:pt x="37507" y="3911600"/>
                  <a:pt x="0" y="3874093"/>
                  <a:pt x="0" y="3827826"/>
                </a:cubicBezTo>
                <a:cubicBezTo>
                  <a:pt x="0" y="3781559"/>
                  <a:pt x="37507" y="3744052"/>
                  <a:pt x="83774" y="3744052"/>
                </a:cubicBezTo>
                <a:cubicBezTo>
                  <a:pt x="106908" y="3744052"/>
                  <a:pt x="125661" y="3762805"/>
                  <a:pt x="125661" y="3785939"/>
                </a:cubicBezTo>
                <a:cubicBezTo>
                  <a:pt x="125661" y="3809073"/>
                  <a:pt x="106908" y="3827826"/>
                  <a:pt x="83774" y="3827826"/>
                </a:cubicBezTo>
                <a:lnTo>
                  <a:pt x="167548" y="3827826"/>
                </a:lnTo>
                <a:close/>
              </a:path>
              <a:path w="1340383" h="3911600" fill="none" extrusionOk="0">
                <a:moveTo>
                  <a:pt x="167548" y="3744052"/>
                </a:moveTo>
                <a:lnTo>
                  <a:pt x="167548" y="83774"/>
                </a:lnTo>
                <a:cubicBezTo>
                  <a:pt x="167548" y="37507"/>
                  <a:pt x="205055" y="0"/>
                  <a:pt x="251322" y="0"/>
                </a:cubicBezTo>
                <a:lnTo>
                  <a:pt x="1256609" y="0"/>
                </a:lnTo>
                <a:cubicBezTo>
                  <a:pt x="1302876" y="0"/>
                  <a:pt x="1340383" y="37507"/>
                  <a:pt x="1340383" y="83774"/>
                </a:cubicBezTo>
                <a:cubicBezTo>
                  <a:pt x="1340383" y="130041"/>
                  <a:pt x="1302876" y="167548"/>
                  <a:pt x="1256609" y="167548"/>
                </a:cubicBezTo>
                <a:lnTo>
                  <a:pt x="1172835" y="167548"/>
                </a:lnTo>
                <a:lnTo>
                  <a:pt x="1172835" y="3827826"/>
                </a:lnTo>
                <a:cubicBezTo>
                  <a:pt x="1172835" y="3874093"/>
                  <a:pt x="1135328" y="3911600"/>
                  <a:pt x="1089061" y="3911600"/>
                </a:cubicBezTo>
                <a:lnTo>
                  <a:pt x="83774" y="3911600"/>
                </a:lnTo>
                <a:cubicBezTo>
                  <a:pt x="37507" y="3911600"/>
                  <a:pt x="0" y="3874093"/>
                  <a:pt x="0" y="3827826"/>
                </a:cubicBezTo>
                <a:cubicBezTo>
                  <a:pt x="0" y="3781559"/>
                  <a:pt x="37507" y="3744052"/>
                  <a:pt x="83774" y="3744052"/>
                </a:cubicBezTo>
                <a:lnTo>
                  <a:pt x="167548" y="3744052"/>
                </a:lnTo>
                <a:close/>
                <a:moveTo>
                  <a:pt x="251322" y="0"/>
                </a:moveTo>
                <a:cubicBezTo>
                  <a:pt x="297589" y="0"/>
                  <a:pt x="335096" y="37507"/>
                  <a:pt x="335096" y="83774"/>
                </a:cubicBezTo>
                <a:cubicBezTo>
                  <a:pt x="335096" y="130041"/>
                  <a:pt x="297589" y="167548"/>
                  <a:pt x="251322" y="167548"/>
                </a:cubicBezTo>
                <a:cubicBezTo>
                  <a:pt x="228188" y="167548"/>
                  <a:pt x="209435" y="148795"/>
                  <a:pt x="209435" y="125661"/>
                </a:cubicBezTo>
                <a:cubicBezTo>
                  <a:pt x="209435" y="102527"/>
                  <a:pt x="228188" y="83774"/>
                  <a:pt x="251322" y="83774"/>
                </a:cubicBezTo>
                <a:lnTo>
                  <a:pt x="335096" y="83774"/>
                </a:lnTo>
                <a:moveTo>
                  <a:pt x="1172835" y="167548"/>
                </a:moveTo>
                <a:lnTo>
                  <a:pt x="251322" y="167548"/>
                </a:lnTo>
                <a:moveTo>
                  <a:pt x="83774" y="3744052"/>
                </a:moveTo>
                <a:cubicBezTo>
                  <a:pt x="106908" y="3744052"/>
                  <a:pt x="125661" y="3762805"/>
                  <a:pt x="125661" y="3785939"/>
                </a:cubicBezTo>
                <a:cubicBezTo>
                  <a:pt x="125661" y="3809073"/>
                  <a:pt x="106908" y="3827826"/>
                  <a:pt x="83774" y="3827826"/>
                </a:cubicBezTo>
                <a:lnTo>
                  <a:pt x="167548" y="3827826"/>
                </a:lnTo>
                <a:moveTo>
                  <a:pt x="83774" y="3911600"/>
                </a:moveTo>
                <a:cubicBezTo>
                  <a:pt x="130041" y="3911600"/>
                  <a:pt x="167548" y="3874093"/>
                  <a:pt x="167548" y="3827826"/>
                </a:cubicBezTo>
                <a:lnTo>
                  <a:pt x="167548" y="3744052"/>
                </a:lnTo>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0888" tIns="220888" rIns="220888" bIns="137114" numCol="1" spcCol="1270" anchor="ctr" anchorCtr="0">
            <a:noAutofit/>
          </a:bodyPr>
          <a:lstStyle/>
          <a:p>
            <a:pPr lvl="0" algn="ctr" defTabSz="622300">
              <a:lnSpc>
                <a:spcPct val="90000"/>
              </a:lnSpc>
              <a:spcBef>
                <a:spcPct val="0"/>
              </a:spcBef>
              <a:spcAft>
                <a:spcPct val="35000"/>
              </a:spcAft>
            </a:pPr>
            <a:r>
              <a:rPr lang="en-US" sz="1400" kern="1200" dirty="0" smtClean="0"/>
              <a:t>expanded keyword list</a:t>
            </a:r>
            <a:endParaRPr lang="en-US" sz="1400" kern="1200" dirty="0"/>
          </a:p>
        </p:txBody>
      </p:sp>
      <p:sp>
        <p:nvSpPr>
          <p:cNvPr id="14" name="Freeform 13"/>
          <p:cNvSpPr/>
          <p:nvPr/>
        </p:nvSpPr>
        <p:spPr>
          <a:xfrm>
            <a:off x="6012912" y="2590799"/>
            <a:ext cx="1340383" cy="1625600"/>
          </a:xfrm>
          <a:custGeom>
            <a:avLst/>
            <a:gdLst>
              <a:gd name="connsiteX0" fmla="*/ 0 w 1340383"/>
              <a:gd name="connsiteY0" fmla="*/ 223402 h 1625600"/>
              <a:gd name="connsiteX1" fmla="*/ 223402 w 1340383"/>
              <a:gd name="connsiteY1" fmla="*/ 0 h 1625600"/>
              <a:gd name="connsiteX2" fmla="*/ 1116981 w 1340383"/>
              <a:gd name="connsiteY2" fmla="*/ 0 h 1625600"/>
              <a:gd name="connsiteX3" fmla="*/ 1340383 w 1340383"/>
              <a:gd name="connsiteY3" fmla="*/ 223402 h 1625600"/>
              <a:gd name="connsiteX4" fmla="*/ 1340383 w 1340383"/>
              <a:gd name="connsiteY4" fmla="*/ 1402198 h 1625600"/>
              <a:gd name="connsiteX5" fmla="*/ 1116981 w 1340383"/>
              <a:gd name="connsiteY5" fmla="*/ 1625600 h 1625600"/>
              <a:gd name="connsiteX6" fmla="*/ 223402 w 1340383"/>
              <a:gd name="connsiteY6" fmla="*/ 1625600 h 1625600"/>
              <a:gd name="connsiteX7" fmla="*/ 0 w 1340383"/>
              <a:gd name="connsiteY7" fmla="*/ 1402198 h 1625600"/>
              <a:gd name="connsiteX8" fmla="*/ 0 w 1340383"/>
              <a:gd name="connsiteY8" fmla="*/ 223402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0383" h="1625600">
                <a:moveTo>
                  <a:pt x="0" y="223402"/>
                </a:moveTo>
                <a:cubicBezTo>
                  <a:pt x="0" y="100020"/>
                  <a:pt x="100020" y="0"/>
                  <a:pt x="223402" y="0"/>
                </a:cubicBezTo>
                <a:lnTo>
                  <a:pt x="1116981" y="0"/>
                </a:lnTo>
                <a:cubicBezTo>
                  <a:pt x="1240363" y="0"/>
                  <a:pt x="1340383" y="100020"/>
                  <a:pt x="1340383" y="223402"/>
                </a:cubicBezTo>
                <a:lnTo>
                  <a:pt x="1340383" y="1402198"/>
                </a:lnTo>
                <a:cubicBezTo>
                  <a:pt x="1340383" y="1525580"/>
                  <a:pt x="1240363" y="1625600"/>
                  <a:pt x="1116981" y="1625600"/>
                </a:cubicBezTo>
                <a:lnTo>
                  <a:pt x="223402" y="1625600"/>
                </a:lnTo>
                <a:cubicBezTo>
                  <a:pt x="100020" y="1625600"/>
                  <a:pt x="0" y="1525580"/>
                  <a:pt x="0" y="1402198"/>
                </a:cubicBezTo>
                <a:lnTo>
                  <a:pt x="0" y="22340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8772" tIns="118772" rIns="118772" bIns="118772" numCol="1" spcCol="1270" anchor="ctr" anchorCtr="0">
            <a:noAutofit/>
          </a:bodyPr>
          <a:lstStyle/>
          <a:p>
            <a:pPr lvl="0" algn="ctr" defTabSz="622300">
              <a:lnSpc>
                <a:spcPct val="90000"/>
              </a:lnSpc>
              <a:spcBef>
                <a:spcPct val="0"/>
              </a:spcBef>
              <a:spcAft>
                <a:spcPct val="35000"/>
              </a:spcAft>
            </a:pPr>
            <a:r>
              <a:rPr lang="en-US" sz="1400" kern="1200" dirty="0" smtClean="0"/>
              <a:t>evaluate relevancy</a:t>
            </a:r>
            <a:endParaRPr lang="en-US" sz="1400" kern="1200" dirty="0"/>
          </a:p>
        </p:txBody>
      </p:sp>
      <p:sp>
        <p:nvSpPr>
          <p:cNvPr id="15" name="Freeform 14"/>
          <p:cNvSpPr/>
          <p:nvPr/>
        </p:nvSpPr>
        <p:spPr>
          <a:xfrm>
            <a:off x="7420314" y="2590799"/>
            <a:ext cx="1340383" cy="1625600"/>
          </a:xfrm>
          <a:custGeom>
            <a:avLst/>
            <a:gdLst>
              <a:gd name="connsiteX0" fmla="*/ 83774 w 1340383"/>
              <a:gd name="connsiteY0" fmla="*/ 1625600 h 1625600"/>
              <a:gd name="connsiteX1" fmla="*/ 167548 w 1340383"/>
              <a:gd name="connsiteY1" fmla="*/ 1541826 h 1625600"/>
              <a:gd name="connsiteX2" fmla="*/ 83774 w 1340383"/>
              <a:gd name="connsiteY2" fmla="*/ 1541826 h 1625600"/>
              <a:gd name="connsiteX3" fmla="*/ 125661 w 1340383"/>
              <a:gd name="connsiteY3" fmla="*/ 1499939 h 1625600"/>
              <a:gd name="connsiteX4" fmla="*/ 83774 w 1340383"/>
              <a:gd name="connsiteY4" fmla="*/ 1458052 h 1625600"/>
              <a:gd name="connsiteX5" fmla="*/ 167548 w 1340383"/>
              <a:gd name="connsiteY5" fmla="*/ 1458052 h 1625600"/>
              <a:gd name="connsiteX6" fmla="*/ 167548 w 1340383"/>
              <a:gd name="connsiteY6" fmla="*/ 83774 h 1625600"/>
              <a:gd name="connsiteX7" fmla="*/ 251322 w 1340383"/>
              <a:gd name="connsiteY7" fmla="*/ 0 h 1625600"/>
              <a:gd name="connsiteX8" fmla="*/ 1256609 w 1340383"/>
              <a:gd name="connsiteY8" fmla="*/ 0 h 1625600"/>
              <a:gd name="connsiteX9" fmla="*/ 1340383 w 1340383"/>
              <a:gd name="connsiteY9" fmla="*/ 83774 h 1625600"/>
              <a:gd name="connsiteX10" fmla="*/ 1256609 w 1340383"/>
              <a:gd name="connsiteY10" fmla="*/ 167548 h 1625600"/>
              <a:gd name="connsiteX11" fmla="*/ 1172835 w 1340383"/>
              <a:gd name="connsiteY11" fmla="*/ 167548 h 1625600"/>
              <a:gd name="connsiteX12" fmla="*/ 1172835 w 1340383"/>
              <a:gd name="connsiteY12" fmla="*/ 1541826 h 1625600"/>
              <a:gd name="connsiteX13" fmla="*/ 1089061 w 1340383"/>
              <a:gd name="connsiteY13" fmla="*/ 1625600 h 1625600"/>
              <a:gd name="connsiteX14" fmla="*/ 83774 w 1340383"/>
              <a:gd name="connsiteY14" fmla="*/ 1625600 h 1625600"/>
              <a:gd name="connsiteX15" fmla="*/ 335096 w 1340383"/>
              <a:gd name="connsiteY15" fmla="*/ 83774 h 1625600"/>
              <a:gd name="connsiteX16" fmla="*/ 251322 w 1340383"/>
              <a:gd name="connsiteY16" fmla="*/ 167548 h 1625600"/>
              <a:gd name="connsiteX17" fmla="*/ 209435 w 1340383"/>
              <a:gd name="connsiteY17" fmla="*/ 125661 h 1625600"/>
              <a:gd name="connsiteX18" fmla="*/ 251322 w 1340383"/>
              <a:gd name="connsiteY18" fmla="*/ 83774 h 1625600"/>
              <a:gd name="connsiteX19" fmla="*/ 335096 w 1340383"/>
              <a:gd name="connsiteY19" fmla="*/ 83774 h 1625600"/>
              <a:gd name="connsiteX0" fmla="*/ 335096 w 1340383"/>
              <a:gd name="connsiteY0" fmla="*/ 83774 h 1625600"/>
              <a:gd name="connsiteX1" fmla="*/ 251322 w 1340383"/>
              <a:gd name="connsiteY1" fmla="*/ 167548 h 1625600"/>
              <a:gd name="connsiteX2" fmla="*/ 209435 w 1340383"/>
              <a:gd name="connsiteY2" fmla="*/ 125661 h 1625600"/>
              <a:gd name="connsiteX3" fmla="*/ 251322 w 1340383"/>
              <a:gd name="connsiteY3" fmla="*/ 83774 h 1625600"/>
              <a:gd name="connsiteX4" fmla="*/ 335096 w 1340383"/>
              <a:gd name="connsiteY4" fmla="*/ 83774 h 1625600"/>
              <a:gd name="connsiteX5" fmla="*/ 167548 w 1340383"/>
              <a:gd name="connsiteY5" fmla="*/ 1541826 h 1625600"/>
              <a:gd name="connsiteX6" fmla="*/ 83774 w 1340383"/>
              <a:gd name="connsiteY6" fmla="*/ 1625600 h 1625600"/>
              <a:gd name="connsiteX7" fmla="*/ 0 w 1340383"/>
              <a:gd name="connsiteY7" fmla="*/ 1541826 h 1625600"/>
              <a:gd name="connsiteX8" fmla="*/ 83774 w 1340383"/>
              <a:gd name="connsiteY8" fmla="*/ 1458052 h 1625600"/>
              <a:gd name="connsiteX9" fmla="*/ 125661 w 1340383"/>
              <a:gd name="connsiteY9" fmla="*/ 1499939 h 1625600"/>
              <a:gd name="connsiteX10" fmla="*/ 83774 w 1340383"/>
              <a:gd name="connsiteY10" fmla="*/ 1541826 h 1625600"/>
              <a:gd name="connsiteX11" fmla="*/ 167548 w 1340383"/>
              <a:gd name="connsiteY11" fmla="*/ 1541826 h 1625600"/>
              <a:gd name="connsiteX0" fmla="*/ 167548 w 1340383"/>
              <a:gd name="connsiteY0" fmla="*/ 1458052 h 1625600"/>
              <a:gd name="connsiteX1" fmla="*/ 167548 w 1340383"/>
              <a:gd name="connsiteY1" fmla="*/ 83774 h 1625600"/>
              <a:gd name="connsiteX2" fmla="*/ 251322 w 1340383"/>
              <a:gd name="connsiteY2" fmla="*/ 0 h 1625600"/>
              <a:gd name="connsiteX3" fmla="*/ 1256609 w 1340383"/>
              <a:gd name="connsiteY3" fmla="*/ 0 h 1625600"/>
              <a:gd name="connsiteX4" fmla="*/ 1340383 w 1340383"/>
              <a:gd name="connsiteY4" fmla="*/ 83774 h 1625600"/>
              <a:gd name="connsiteX5" fmla="*/ 1256609 w 1340383"/>
              <a:gd name="connsiteY5" fmla="*/ 167548 h 1625600"/>
              <a:gd name="connsiteX6" fmla="*/ 1172835 w 1340383"/>
              <a:gd name="connsiteY6" fmla="*/ 167548 h 1625600"/>
              <a:gd name="connsiteX7" fmla="*/ 1172835 w 1340383"/>
              <a:gd name="connsiteY7" fmla="*/ 1541826 h 1625600"/>
              <a:gd name="connsiteX8" fmla="*/ 1089061 w 1340383"/>
              <a:gd name="connsiteY8" fmla="*/ 1625600 h 1625600"/>
              <a:gd name="connsiteX9" fmla="*/ 83774 w 1340383"/>
              <a:gd name="connsiteY9" fmla="*/ 1625600 h 1625600"/>
              <a:gd name="connsiteX10" fmla="*/ 0 w 1340383"/>
              <a:gd name="connsiteY10" fmla="*/ 1541826 h 1625600"/>
              <a:gd name="connsiteX11" fmla="*/ 83774 w 1340383"/>
              <a:gd name="connsiteY11" fmla="*/ 1458052 h 1625600"/>
              <a:gd name="connsiteX12" fmla="*/ 167548 w 1340383"/>
              <a:gd name="connsiteY12" fmla="*/ 1458052 h 1625600"/>
              <a:gd name="connsiteX13" fmla="*/ 251322 w 1340383"/>
              <a:gd name="connsiteY13" fmla="*/ 0 h 1625600"/>
              <a:gd name="connsiteX14" fmla="*/ 335096 w 1340383"/>
              <a:gd name="connsiteY14" fmla="*/ 83774 h 1625600"/>
              <a:gd name="connsiteX15" fmla="*/ 251322 w 1340383"/>
              <a:gd name="connsiteY15" fmla="*/ 167548 h 1625600"/>
              <a:gd name="connsiteX16" fmla="*/ 209435 w 1340383"/>
              <a:gd name="connsiteY16" fmla="*/ 125661 h 1625600"/>
              <a:gd name="connsiteX17" fmla="*/ 251322 w 1340383"/>
              <a:gd name="connsiteY17" fmla="*/ 83774 h 1625600"/>
              <a:gd name="connsiteX18" fmla="*/ 335096 w 1340383"/>
              <a:gd name="connsiteY18" fmla="*/ 83774 h 1625600"/>
              <a:gd name="connsiteX19" fmla="*/ 1172835 w 1340383"/>
              <a:gd name="connsiteY19" fmla="*/ 167548 h 1625600"/>
              <a:gd name="connsiteX20" fmla="*/ 251322 w 1340383"/>
              <a:gd name="connsiteY20" fmla="*/ 167548 h 1625600"/>
              <a:gd name="connsiteX21" fmla="*/ 83774 w 1340383"/>
              <a:gd name="connsiteY21" fmla="*/ 1458052 h 1625600"/>
              <a:gd name="connsiteX22" fmla="*/ 125661 w 1340383"/>
              <a:gd name="connsiteY22" fmla="*/ 1499939 h 1625600"/>
              <a:gd name="connsiteX23" fmla="*/ 83774 w 1340383"/>
              <a:gd name="connsiteY23" fmla="*/ 1541826 h 1625600"/>
              <a:gd name="connsiteX24" fmla="*/ 167548 w 1340383"/>
              <a:gd name="connsiteY24" fmla="*/ 1541826 h 1625600"/>
              <a:gd name="connsiteX25" fmla="*/ 83774 w 1340383"/>
              <a:gd name="connsiteY25" fmla="*/ 1625600 h 1625600"/>
              <a:gd name="connsiteX26" fmla="*/ 167548 w 1340383"/>
              <a:gd name="connsiteY26" fmla="*/ 1541826 h 1625600"/>
              <a:gd name="connsiteX27" fmla="*/ 167548 w 1340383"/>
              <a:gd name="connsiteY27" fmla="*/ 1458052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40383" h="1625600" stroke="0" extrusionOk="0">
                <a:moveTo>
                  <a:pt x="83774" y="1625600"/>
                </a:moveTo>
                <a:cubicBezTo>
                  <a:pt x="130041" y="1625600"/>
                  <a:pt x="167548" y="1588093"/>
                  <a:pt x="167548" y="1541826"/>
                </a:cubicBezTo>
                <a:lnTo>
                  <a:pt x="83774" y="1541826"/>
                </a:lnTo>
                <a:cubicBezTo>
                  <a:pt x="106908" y="1541826"/>
                  <a:pt x="125661" y="1523073"/>
                  <a:pt x="125661" y="1499939"/>
                </a:cubicBezTo>
                <a:cubicBezTo>
                  <a:pt x="125661" y="1476805"/>
                  <a:pt x="106908" y="1458052"/>
                  <a:pt x="83774" y="1458052"/>
                </a:cubicBezTo>
                <a:lnTo>
                  <a:pt x="167548" y="1458052"/>
                </a:lnTo>
                <a:lnTo>
                  <a:pt x="167548" y="83774"/>
                </a:lnTo>
                <a:cubicBezTo>
                  <a:pt x="167548" y="37507"/>
                  <a:pt x="205055" y="0"/>
                  <a:pt x="251322" y="0"/>
                </a:cubicBezTo>
                <a:lnTo>
                  <a:pt x="1256609" y="0"/>
                </a:lnTo>
                <a:cubicBezTo>
                  <a:pt x="1302876" y="0"/>
                  <a:pt x="1340383" y="37507"/>
                  <a:pt x="1340383" y="83774"/>
                </a:cubicBezTo>
                <a:cubicBezTo>
                  <a:pt x="1340383" y="130041"/>
                  <a:pt x="1302876" y="167548"/>
                  <a:pt x="1256609" y="167548"/>
                </a:cubicBezTo>
                <a:lnTo>
                  <a:pt x="1172835" y="167548"/>
                </a:lnTo>
                <a:lnTo>
                  <a:pt x="1172835" y="1541826"/>
                </a:lnTo>
                <a:cubicBezTo>
                  <a:pt x="1172835" y="1588093"/>
                  <a:pt x="1135328" y="1625600"/>
                  <a:pt x="1089061" y="1625600"/>
                </a:cubicBezTo>
                <a:lnTo>
                  <a:pt x="83774" y="1625600"/>
                </a:lnTo>
                <a:close/>
                <a:moveTo>
                  <a:pt x="335096" y="83774"/>
                </a:moveTo>
                <a:cubicBezTo>
                  <a:pt x="335096" y="130041"/>
                  <a:pt x="297589" y="167548"/>
                  <a:pt x="251322" y="167548"/>
                </a:cubicBezTo>
                <a:cubicBezTo>
                  <a:pt x="228188" y="167548"/>
                  <a:pt x="209435" y="148795"/>
                  <a:pt x="209435" y="125661"/>
                </a:cubicBezTo>
                <a:cubicBezTo>
                  <a:pt x="209435" y="102527"/>
                  <a:pt x="228188" y="83774"/>
                  <a:pt x="251322" y="83774"/>
                </a:cubicBezTo>
                <a:lnTo>
                  <a:pt x="335096" y="83774"/>
                </a:lnTo>
                <a:close/>
              </a:path>
              <a:path w="1340383" h="1625600" fill="darkenLess" stroke="0" extrusionOk="0">
                <a:moveTo>
                  <a:pt x="335096" y="83774"/>
                </a:moveTo>
                <a:cubicBezTo>
                  <a:pt x="335096" y="130041"/>
                  <a:pt x="297589" y="167548"/>
                  <a:pt x="251322" y="167548"/>
                </a:cubicBezTo>
                <a:cubicBezTo>
                  <a:pt x="228188" y="167548"/>
                  <a:pt x="209435" y="148795"/>
                  <a:pt x="209435" y="125661"/>
                </a:cubicBezTo>
                <a:cubicBezTo>
                  <a:pt x="209435" y="102527"/>
                  <a:pt x="228188" y="83774"/>
                  <a:pt x="251322" y="83774"/>
                </a:cubicBezTo>
                <a:lnTo>
                  <a:pt x="335096" y="83774"/>
                </a:lnTo>
                <a:close/>
                <a:moveTo>
                  <a:pt x="167548" y="1541826"/>
                </a:moveTo>
                <a:cubicBezTo>
                  <a:pt x="167548" y="1588093"/>
                  <a:pt x="130041" y="1625600"/>
                  <a:pt x="83774" y="1625600"/>
                </a:cubicBezTo>
                <a:cubicBezTo>
                  <a:pt x="37507" y="1625600"/>
                  <a:pt x="0" y="1588093"/>
                  <a:pt x="0" y="1541826"/>
                </a:cubicBezTo>
                <a:cubicBezTo>
                  <a:pt x="0" y="1495559"/>
                  <a:pt x="37507" y="1458052"/>
                  <a:pt x="83774" y="1458052"/>
                </a:cubicBezTo>
                <a:cubicBezTo>
                  <a:pt x="106908" y="1458052"/>
                  <a:pt x="125661" y="1476805"/>
                  <a:pt x="125661" y="1499939"/>
                </a:cubicBezTo>
                <a:cubicBezTo>
                  <a:pt x="125661" y="1523073"/>
                  <a:pt x="106908" y="1541826"/>
                  <a:pt x="83774" y="1541826"/>
                </a:cubicBezTo>
                <a:lnTo>
                  <a:pt x="167548" y="1541826"/>
                </a:lnTo>
                <a:close/>
              </a:path>
              <a:path w="1340383" h="1625600" fill="none" extrusionOk="0">
                <a:moveTo>
                  <a:pt x="167548" y="1458052"/>
                </a:moveTo>
                <a:lnTo>
                  <a:pt x="167548" y="83774"/>
                </a:lnTo>
                <a:cubicBezTo>
                  <a:pt x="167548" y="37507"/>
                  <a:pt x="205055" y="0"/>
                  <a:pt x="251322" y="0"/>
                </a:cubicBezTo>
                <a:lnTo>
                  <a:pt x="1256609" y="0"/>
                </a:lnTo>
                <a:cubicBezTo>
                  <a:pt x="1302876" y="0"/>
                  <a:pt x="1340383" y="37507"/>
                  <a:pt x="1340383" y="83774"/>
                </a:cubicBezTo>
                <a:cubicBezTo>
                  <a:pt x="1340383" y="130041"/>
                  <a:pt x="1302876" y="167548"/>
                  <a:pt x="1256609" y="167548"/>
                </a:cubicBezTo>
                <a:lnTo>
                  <a:pt x="1172835" y="167548"/>
                </a:lnTo>
                <a:lnTo>
                  <a:pt x="1172835" y="1541826"/>
                </a:lnTo>
                <a:cubicBezTo>
                  <a:pt x="1172835" y="1588093"/>
                  <a:pt x="1135328" y="1625600"/>
                  <a:pt x="1089061" y="1625600"/>
                </a:cubicBezTo>
                <a:lnTo>
                  <a:pt x="83774" y="1625600"/>
                </a:lnTo>
                <a:cubicBezTo>
                  <a:pt x="37507" y="1625600"/>
                  <a:pt x="0" y="1588093"/>
                  <a:pt x="0" y="1541826"/>
                </a:cubicBezTo>
                <a:cubicBezTo>
                  <a:pt x="0" y="1495559"/>
                  <a:pt x="37507" y="1458052"/>
                  <a:pt x="83774" y="1458052"/>
                </a:cubicBezTo>
                <a:lnTo>
                  <a:pt x="167548" y="1458052"/>
                </a:lnTo>
                <a:close/>
                <a:moveTo>
                  <a:pt x="251322" y="0"/>
                </a:moveTo>
                <a:cubicBezTo>
                  <a:pt x="297589" y="0"/>
                  <a:pt x="335096" y="37507"/>
                  <a:pt x="335096" y="83774"/>
                </a:cubicBezTo>
                <a:cubicBezTo>
                  <a:pt x="335096" y="130041"/>
                  <a:pt x="297589" y="167548"/>
                  <a:pt x="251322" y="167548"/>
                </a:cubicBezTo>
                <a:cubicBezTo>
                  <a:pt x="228188" y="167548"/>
                  <a:pt x="209435" y="148795"/>
                  <a:pt x="209435" y="125661"/>
                </a:cubicBezTo>
                <a:cubicBezTo>
                  <a:pt x="209435" y="102527"/>
                  <a:pt x="228188" y="83774"/>
                  <a:pt x="251322" y="83774"/>
                </a:cubicBezTo>
                <a:lnTo>
                  <a:pt x="335096" y="83774"/>
                </a:lnTo>
                <a:moveTo>
                  <a:pt x="1172835" y="167548"/>
                </a:moveTo>
                <a:lnTo>
                  <a:pt x="251322" y="167548"/>
                </a:lnTo>
                <a:moveTo>
                  <a:pt x="83774" y="1458052"/>
                </a:moveTo>
                <a:cubicBezTo>
                  <a:pt x="106908" y="1458052"/>
                  <a:pt x="125661" y="1476805"/>
                  <a:pt x="125661" y="1499939"/>
                </a:cubicBezTo>
                <a:cubicBezTo>
                  <a:pt x="125661" y="1523073"/>
                  <a:pt x="106908" y="1541826"/>
                  <a:pt x="83774" y="1541826"/>
                </a:cubicBezTo>
                <a:lnTo>
                  <a:pt x="167548" y="1541826"/>
                </a:lnTo>
                <a:moveTo>
                  <a:pt x="83774" y="1625600"/>
                </a:moveTo>
                <a:cubicBezTo>
                  <a:pt x="130041" y="1625600"/>
                  <a:pt x="167548" y="1588093"/>
                  <a:pt x="167548" y="1541826"/>
                </a:cubicBezTo>
                <a:lnTo>
                  <a:pt x="167548" y="1458052"/>
                </a:lnTo>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0888" tIns="220888" rIns="220888" bIns="137114" numCol="1" spcCol="1270" anchor="ctr" anchorCtr="0">
            <a:noAutofit/>
          </a:bodyPr>
          <a:lstStyle/>
          <a:p>
            <a:pPr lvl="0" algn="ctr" defTabSz="622300">
              <a:lnSpc>
                <a:spcPct val="90000"/>
              </a:lnSpc>
              <a:spcBef>
                <a:spcPct val="0"/>
              </a:spcBef>
              <a:spcAft>
                <a:spcPct val="35000"/>
              </a:spcAft>
            </a:pPr>
            <a:r>
              <a:rPr lang="en-US" sz="1400" kern="1200" dirty="0" smtClean="0"/>
              <a:t>targeted keyword list</a:t>
            </a:r>
            <a:endParaRPr lang="en-US" sz="1400" kern="1200" dirty="0"/>
          </a:p>
        </p:txBody>
      </p:sp>
      <p:grpSp>
        <p:nvGrpSpPr>
          <p:cNvPr id="3" name="Group 2"/>
          <p:cNvGrpSpPr/>
          <p:nvPr/>
        </p:nvGrpSpPr>
        <p:grpSpPr>
          <a:xfrm>
            <a:off x="1452882" y="1454831"/>
            <a:ext cx="7317452" cy="3934598"/>
            <a:chOff x="1452882" y="1454831"/>
            <a:chExt cx="7317452" cy="3934598"/>
          </a:xfrm>
        </p:grpSpPr>
        <p:sp>
          <p:nvSpPr>
            <p:cNvPr id="2" name="TextBox 1"/>
            <p:cNvSpPr txBox="1"/>
            <p:nvPr/>
          </p:nvSpPr>
          <p:spPr>
            <a:xfrm rot="19037732">
              <a:off x="1452882" y="3055030"/>
              <a:ext cx="1027845" cy="276999"/>
            </a:xfrm>
            <a:prstGeom prst="rect">
              <a:avLst/>
            </a:prstGeom>
            <a:solidFill>
              <a:schemeClr val="bg1"/>
            </a:solidFill>
            <a:ln w="19050">
              <a:solidFill>
                <a:srgbClr val="D98201"/>
              </a:solidFill>
            </a:ln>
          </p:spPr>
          <p:txBody>
            <a:bodyPr wrap="none" rtlCol="0">
              <a:spAutoFit/>
            </a:bodyPr>
            <a:lstStyle/>
            <a:p>
              <a:r>
                <a:rPr lang="en-US" sz="1200" dirty="0" smtClean="0">
                  <a:solidFill>
                    <a:srgbClr val="D98201"/>
                  </a:solidFill>
                </a:rPr>
                <a:t>spreadsheet</a:t>
              </a:r>
              <a:endParaRPr lang="en-US" sz="1200" dirty="0">
                <a:solidFill>
                  <a:srgbClr val="D98201"/>
                </a:solidFill>
              </a:endParaRPr>
            </a:p>
          </p:txBody>
        </p:sp>
        <p:sp>
          <p:nvSpPr>
            <p:cNvPr id="16" name="TextBox 15"/>
            <p:cNvSpPr txBox="1"/>
            <p:nvPr/>
          </p:nvSpPr>
          <p:spPr>
            <a:xfrm rot="19037732">
              <a:off x="2816381" y="2604700"/>
              <a:ext cx="1112805" cy="276999"/>
            </a:xfrm>
            <a:prstGeom prst="rect">
              <a:avLst/>
            </a:prstGeom>
            <a:solidFill>
              <a:schemeClr val="bg1"/>
            </a:solidFill>
            <a:ln w="19050">
              <a:solidFill>
                <a:srgbClr val="D98201"/>
              </a:solidFill>
            </a:ln>
          </p:spPr>
          <p:txBody>
            <a:bodyPr wrap="none" rtlCol="0">
              <a:spAutoFit/>
            </a:bodyPr>
            <a:lstStyle/>
            <a:p>
              <a:r>
                <a:rPr lang="en-US" sz="1200" dirty="0" smtClean="0">
                  <a:solidFill>
                    <a:srgbClr val="D98201"/>
                  </a:solidFill>
                </a:rPr>
                <a:t>3</a:t>
              </a:r>
              <a:r>
                <a:rPr lang="en-US" sz="1200" baseline="30000" dirty="0" smtClean="0">
                  <a:solidFill>
                    <a:srgbClr val="D98201"/>
                  </a:solidFill>
                </a:rPr>
                <a:t>rd</a:t>
              </a:r>
              <a:r>
                <a:rPr lang="en-US" sz="1200" dirty="0" smtClean="0">
                  <a:solidFill>
                    <a:srgbClr val="D98201"/>
                  </a:solidFill>
                </a:rPr>
                <a:t> party tools</a:t>
              </a:r>
            </a:p>
          </p:txBody>
        </p:sp>
        <p:sp>
          <p:nvSpPr>
            <p:cNvPr id="17" name="TextBox 16"/>
            <p:cNvSpPr txBox="1"/>
            <p:nvPr/>
          </p:nvSpPr>
          <p:spPr>
            <a:xfrm rot="19037732">
              <a:off x="4434141" y="1454831"/>
              <a:ext cx="1027845" cy="276999"/>
            </a:xfrm>
            <a:prstGeom prst="rect">
              <a:avLst/>
            </a:prstGeom>
            <a:solidFill>
              <a:schemeClr val="bg1"/>
            </a:solidFill>
            <a:ln w="19050">
              <a:solidFill>
                <a:srgbClr val="D98201"/>
              </a:solidFill>
            </a:ln>
          </p:spPr>
          <p:txBody>
            <a:bodyPr wrap="none" rtlCol="0">
              <a:spAutoFit/>
            </a:bodyPr>
            <a:lstStyle/>
            <a:p>
              <a:r>
                <a:rPr lang="en-US" sz="1200" dirty="0" smtClean="0">
                  <a:solidFill>
                    <a:srgbClr val="D98201"/>
                  </a:solidFill>
                </a:rPr>
                <a:t>spreadsheet</a:t>
              </a:r>
              <a:endParaRPr lang="en-US" sz="1200" dirty="0">
                <a:solidFill>
                  <a:srgbClr val="D98201"/>
                </a:solidFill>
              </a:endParaRPr>
            </a:p>
          </p:txBody>
        </p:sp>
        <p:sp>
          <p:nvSpPr>
            <p:cNvPr id="18" name="TextBox 17"/>
            <p:cNvSpPr txBox="1"/>
            <p:nvPr/>
          </p:nvSpPr>
          <p:spPr>
            <a:xfrm rot="19037732">
              <a:off x="7229688" y="2575888"/>
              <a:ext cx="1027845" cy="276999"/>
            </a:xfrm>
            <a:prstGeom prst="rect">
              <a:avLst/>
            </a:prstGeom>
            <a:solidFill>
              <a:schemeClr val="bg1"/>
            </a:solidFill>
            <a:ln w="19050">
              <a:solidFill>
                <a:srgbClr val="D98201"/>
              </a:solidFill>
            </a:ln>
          </p:spPr>
          <p:txBody>
            <a:bodyPr wrap="none" rtlCol="0">
              <a:spAutoFit/>
            </a:bodyPr>
            <a:lstStyle/>
            <a:p>
              <a:r>
                <a:rPr lang="en-US" sz="1200" dirty="0" smtClean="0">
                  <a:solidFill>
                    <a:srgbClr val="D98201"/>
                  </a:solidFill>
                </a:rPr>
                <a:t>spreadsheet</a:t>
              </a:r>
              <a:endParaRPr lang="en-US" sz="1200" dirty="0">
                <a:solidFill>
                  <a:srgbClr val="D98201"/>
                </a:solidFill>
              </a:endParaRPr>
            </a:p>
          </p:txBody>
        </p:sp>
        <p:sp>
          <p:nvSpPr>
            <p:cNvPr id="19" name="TextBox 18"/>
            <p:cNvSpPr txBox="1"/>
            <p:nvPr/>
          </p:nvSpPr>
          <p:spPr>
            <a:xfrm rot="19037732">
              <a:off x="5329258" y="5112430"/>
              <a:ext cx="619080" cy="276999"/>
            </a:xfrm>
            <a:prstGeom prst="rect">
              <a:avLst/>
            </a:prstGeom>
            <a:solidFill>
              <a:schemeClr val="bg1"/>
            </a:solidFill>
            <a:ln w="19050">
              <a:solidFill>
                <a:srgbClr val="D98201"/>
              </a:solidFill>
            </a:ln>
          </p:spPr>
          <p:txBody>
            <a:bodyPr wrap="none" rtlCol="0">
              <a:spAutoFit/>
            </a:bodyPr>
            <a:lstStyle/>
            <a:p>
              <a:r>
                <a:rPr lang="en-US" sz="1200" dirty="0" smtClean="0">
                  <a:solidFill>
                    <a:srgbClr val="D98201"/>
                  </a:solidFill>
                </a:rPr>
                <a:t>E-mail</a:t>
              </a:r>
              <a:endParaRPr lang="en-US" sz="1200" dirty="0">
                <a:solidFill>
                  <a:srgbClr val="D98201"/>
                </a:solidFill>
              </a:endParaRPr>
            </a:p>
          </p:txBody>
        </p:sp>
        <p:sp>
          <p:nvSpPr>
            <p:cNvPr id="20" name="TextBox 19"/>
            <p:cNvSpPr txBox="1"/>
            <p:nvPr/>
          </p:nvSpPr>
          <p:spPr>
            <a:xfrm rot="19037732">
              <a:off x="8151254" y="3983214"/>
              <a:ext cx="619080" cy="276999"/>
            </a:xfrm>
            <a:prstGeom prst="rect">
              <a:avLst/>
            </a:prstGeom>
            <a:solidFill>
              <a:schemeClr val="bg1"/>
            </a:solidFill>
            <a:ln w="19050">
              <a:solidFill>
                <a:srgbClr val="D98201"/>
              </a:solidFill>
            </a:ln>
          </p:spPr>
          <p:txBody>
            <a:bodyPr wrap="none" rtlCol="0">
              <a:spAutoFit/>
            </a:bodyPr>
            <a:lstStyle/>
            <a:p>
              <a:r>
                <a:rPr lang="en-US" sz="1200" dirty="0" smtClean="0">
                  <a:solidFill>
                    <a:srgbClr val="D98201"/>
                  </a:solidFill>
                </a:rPr>
                <a:t>E-mail</a:t>
              </a:r>
              <a:endParaRPr lang="en-US" sz="1200" dirty="0">
                <a:solidFill>
                  <a:srgbClr val="D98201"/>
                </a:solidFill>
              </a:endParaRPr>
            </a:p>
          </p:txBody>
        </p:sp>
      </p:grpSp>
      <p:sp>
        <p:nvSpPr>
          <p:cNvPr id="21" name="TextBox 20"/>
          <p:cNvSpPr txBox="1"/>
          <p:nvPr/>
        </p:nvSpPr>
        <p:spPr>
          <a:xfrm rot="19037732">
            <a:off x="2699378" y="2532481"/>
            <a:ext cx="3812262" cy="1569660"/>
          </a:xfrm>
          <a:prstGeom prst="rect">
            <a:avLst/>
          </a:prstGeom>
          <a:solidFill>
            <a:schemeClr val="bg1"/>
          </a:solidFill>
          <a:ln w="19050">
            <a:solidFill>
              <a:srgbClr val="D98201"/>
            </a:solidFill>
          </a:ln>
        </p:spPr>
        <p:txBody>
          <a:bodyPr wrap="none" rtlCol="0">
            <a:spAutoFit/>
          </a:bodyPr>
          <a:lstStyle/>
          <a:p>
            <a:r>
              <a:rPr lang="en-US" sz="9600" dirty="0" smtClean="0">
                <a:solidFill>
                  <a:srgbClr val="D98201"/>
                </a:solidFill>
              </a:rPr>
              <a:t>Drupal</a:t>
            </a:r>
          </a:p>
        </p:txBody>
      </p:sp>
    </p:spTree>
    <p:extLst>
      <p:ext uri="{BB962C8B-B14F-4D97-AF65-F5344CB8AC3E}">
        <p14:creationId xmlns:p14="http://schemas.microsoft.com/office/powerpoint/2010/main" val="133346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left)">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xit" presetSubtype="4" fill="hold" nodeType="clickEffect">
                                  <p:stCondLst>
                                    <p:cond delay="0"/>
                                  </p:stCondLst>
                                  <p:childTnLst>
                                    <p:animEffect transition="out" filter="wipe(down)">
                                      <p:cBhvr>
                                        <p:cTn id="41" dur="500"/>
                                        <p:tgtEl>
                                          <p:spTgt spid="3"/>
                                        </p:tgtEl>
                                      </p:cBhvr>
                                    </p:animEffect>
                                    <p:set>
                                      <p:cBhvr>
                                        <p:cTn id="42" dur="1" fill="hold">
                                          <p:stCondLst>
                                            <p:cond delay="499"/>
                                          </p:stCondLst>
                                        </p:cTn>
                                        <p:tgtEl>
                                          <p:spTgt spid="3"/>
                                        </p:tgtEl>
                                        <p:attrNameLst>
                                          <p:attrName>style.visibility</p:attrName>
                                        </p:attrNameLst>
                                      </p:cBhvr>
                                      <p:to>
                                        <p:strVal val="hidden"/>
                                      </p:to>
                                    </p:set>
                                  </p:childTnLst>
                                </p:cTn>
                              </p:par>
                              <p:par>
                                <p:cTn id="43" presetID="22" presetClass="entr" presetSubtype="8" fill="hold" grpId="0" nodeType="withEffect">
                                  <p:stCondLst>
                                    <p:cond delay="600"/>
                                  </p:stCondLst>
                                  <p:childTnLst>
                                    <p:set>
                                      <p:cBhvr>
                                        <p:cTn id="44" dur="1" fill="hold">
                                          <p:stCondLst>
                                            <p:cond delay="0"/>
                                          </p:stCondLst>
                                        </p:cTn>
                                        <p:tgtEl>
                                          <p:spTgt spid="21"/>
                                        </p:tgtEl>
                                        <p:attrNameLst>
                                          <p:attrName>style.visibility</p:attrName>
                                        </p:attrNameLst>
                                      </p:cBhvr>
                                      <p:to>
                                        <p:strVal val="visible"/>
                                      </p:to>
                                    </p:set>
                                    <p:animEffect transition="in" filter="wipe(left)">
                                      <p:cBhvr>
                                        <p:cTn id="4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2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19" descr="logo.png"/>
          <p:cNvPicPr>
            <a:picLocks noChangeAspect="1"/>
          </p:cNvPicPr>
          <p:nvPr/>
        </p:nvPicPr>
        <p:blipFill>
          <a:blip r:embed="rId5"/>
          <a:srcRect/>
          <a:stretch>
            <a:fillRect/>
          </a:stretch>
        </p:blipFill>
        <p:spPr bwMode="auto">
          <a:xfrm>
            <a:off x="7543800" y="6096000"/>
            <a:ext cx="1295400" cy="430213"/>
          </a:xfrm>
          <a:prstGeom prst="rect">
            <a:avLst/>
          </a:prstGeom>
          <a:noFill/>
          <a:ln w="9525">
            <a:noFill/>
            <a:miter lim="800000"/>
            <a:headEnd/>
            <a:tailEnd/>
          </a:ln>
        </p:spPr>
      </p:pic>
      <p:sp>
        <p:nvSpPr>
          <p:cNvPr id="10" name="TextBox 16"/>
          <p:cNvSpPr txBox="1">
            <a:spLocks noChangeArrowheads="1"/>
          </p:cNvSpPr>
          <p:nvPr/>
        </p:nvSpPr>
        <p:spPr bwMode="auto">
          <a:xfrm>
            <a:off x="2362200" y="990600"/>
            <a:ext cx="6553200" cy="461665"/>
          </a:xfrm>
          <a:prstGeom prst="rect">
            <a:avLst/>
          </a:prstGeom>
          <a:noFill/>
          <a:ln w="9525">
            <a:noFill/>
            <a:miter lim="800000"/>
            <a:headEnd/>
            <a:tailEnd/>
          </a:ln>
        </p:spPr>
        <p:txBody>
          <a:bodyPr wrap="square">
            <a:spAutoFit/>
          </a:bodyPr>
          <a:lstStyle/>
          <a:p>
            <a:pPr lvl="0"/>
            <a:r>
              <a:rPr lang="en-US" sz="2400" dirty="0" smtClean="0">
                <a:solidFill>
                  <a:srgbClr val="0069AA"/>
                </a:solidFill>
              </a:rPr>
              <a:t>[insert screencast of site keyword research]</a:t>
            </a:r>
          </a:p>
        </p:txBody>
      </p:sp>
      <p:sp>
        <p:nvSpPr>
          <p:cNvPr id="7" name="Rectangle 6"/>
          <p:cNvSpPr/>
          <p:nvPr/>
        </p:nvSpPr>
        <p:spPr>
          <a:xfrm>
            <a:off x="2362200" y="838200"/>
            <a:ext cx="6553200" cy="152400"/>
          </a:xfrm>
          <a:prstGeom prst="rect">
            <a:avLst/>
          </a:prstGeom>
          <a:solidFill>
            <a:srgbClr val="0069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228600" y="838200"/>
            <a:ext cx="2057400" cy="152400"/>
          </a:xfrm>
          <a:prstGeom prst="rect">
            <a:avLst/>
          </a:prstGeom>
          <a:solidFill>
            <a:srgbClr val="82C5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TextBox 4"/>
          <p:cNvSpPr txBox="1">
            <a:spLocks noChangeArrowheads="1"/>
          </p:cNvSpPr>
          <p:nvPr/>
        </p:nvSpPr>
        <p:spPr bwMode="auto">
          <a:xfrm>
            <a:off x="228600" y="228600"/>
            <a:ext cx="8229600" cy="461665"/>
          </a:xfrm>
          <a:prstGeom prst="rect">
            <a:avLst/>
          </a:prstGeom>
          <a:noFill/>
          <a:ln w="9525">
            <a:noFill/>
            <a:miter lim="800000"/>
            <a:headEnd/>
            <a:tailEnd/>
          </a:ln>
        </p:spPr>
        <p:txBody>
          <a:bodyPr>
            <a:spAutoFit/>
          </a:bodyPr>
          <a:lstStyle/>
          <a:p>
            <a:r>
              <a:rPr lang="en-US" sz="2400" dirty="0" smtClean="0">
                <a:solidFill>
                  <a:srgbClr val="0069AA"/>
                </a:solidFill>
                <a:latin typeface="Tahoma" pitchFamily="34" charset="0"/>
                <a:cs typeface="Tahoma" pitchFamily="34" charset="0"/>
              </a:rPr>
              <a:t>keyword research module</a:t>
            </a:r>
            <a:endParaRPr lang="en-US" sz="2400" dirty="0">
              <a:solidFill>
                <a:srgbClr val="0069AA"/>
              </a:solidFill>
              <a:latin typeface="Tahoma" pitchFamily="34" charset="0"/>
              <a:cs typeface="Tahoma" pitchFamily="34" charset="0"/>
            </a:endParaRPr>
          </a:p>
        </p:txBody>
      </p:sp>
      <p:pic>
        <p:nvPicPr>
          <p:cNvPr id="2" name="site keywords v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9144000" cy="6858000"/>
          </a:xfrm>
          <a:prstGeom prst="rect">
            <a:avLst/>
          </a:prstGeom>
        </p:spPr>
      </p:pic>
    </p:spTree>
    <p:extLst>
      <p:ext uri="{BB962C8B-B14F-4D97-AF65-F5344CB8AC3E}">
        <p14:creationId xmlns:p14="http://schemas.microsoft.com/office/powerpoint/2010/main" val="228452454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8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19" descr="logo.png"/>
          <p:cNvPicPr>
            <a:picLocks noChangeAspect="1"/>
          </p:cNvPicPr>
          <p:nvPr/>
        </p:nvPicPr>
        <p:blipFill>
          <a:blip r:embed="rId3"/>
          <a:srcRect/>
          <a:stretch>
            <a:fillRect/>
          </a:stretch>
        </p:blipFill>
        <p:spPr bwMode="auto">
          <a:xfrm>
            <a:off x="7543800" y="6096000"/>
            <a:ext cx="1295400" cy="430213"/>
          </a:xfrm>
          <a:prstGeom prst="rect">
            <a:avLst/>
          </a:prstGeom>
          <a:noFill/>
          <a:ln w="9525">
            <a:noFill/>
            <a:miter lim="800000"/>
            <a:headEnd/>
            <a:tailEnd/>
          </a:ln>
        </p:spPr>
      </p:pic>
      <p:sp>
        <p:nvSpPr>
          <p:cNvPr id="7" name="Rectangle 6"/>
          <p:cNvSpPr/>
          <p:nvPr/>
        </p:nvSpPr>
        <p:spPr>
          <a:xfrm>
            <a:off x="2362200" y="838200"/>
            <a:ext cx="6553200" cy="152400"/>
          </a:xfrm>
          <a:prstGeom prst="rect">
            <a:avLst/>
          </a:prstGeom>
          <a:solidFill>
            <a:srgbClr val="0069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228600" y="838200"/>
            <a:ext cx="2057400" cy="152400"/>
          </a:xfrm>
          <a:prstGeom prst="rect">
            <a:avLst/>
          </a:prstGeom>
          <a:solidFill>
            <a:srgbClr val="82C5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82C55B"/>
              </a:solidFill>
            </a:endParaRPr>
          </a:p>
        </p:txBody>
      </p:sp>
      <p:sp>
        <p:nvSpPr>
          <p:cNvPr id="9" name="TextBox 4"/>
          <p:cNvSpPr txBox="1">
            <a:spLocks noChangeArrowheads="1"/>
          </p:cNvSpPr>
          <p:nvPr/>
        </p:nvSpPr>
        <p:spPr bwMode="auto">
          <a:xfrm>
            <a:off x="228600" y="228600"/>
            <a:ext cx="8229600" cy="461665"/>
          </a:xfrm>
          <a:prstGeom prst="rect">
            <a:avLst/>
          </a:prstGeom>
          <a:noFill/>
          <a:ln w="9525">
            <a:noFill/>
            <a:miter lim="800000"/>
            <a:headEnd/>
            <a:tailEnd/>
          </a:ln>
        </p:spPr>
        <p:txBody>
          <a:bodyPr>
            <a:spAutoFit/>
          </a:bodyPr>
          <a:lstStyle/>
          <a:p>
            <a:r>
              <a:rPr lang="en-US" sz="2400" dirty="0" smtClean="0">
                <a:solidFill>
                  <a:srgbClr val="0069AA"/>
                </a:solidFill>
                <a:latin typeface="Tahoma" pitchFamily="34" charset="0"/>
                <a:cs typeface="Tahoma" pitchFamily="34" charset="0"/>
              </a:rPr>
              <a:t>page keyword research</a:t>
            </a:r>
            <a:endParaRPr lang="en-US" sz="2400" dirty="0">
              <a:solidFill>
                <a:srgbClr val="0069AA"/>
              </a:solidFill>
              <a:latin typeface="Tahoma" pitchFamily="34" charset="0"/>
              <a:cs typeface="Tahoma" pitchFamily="34" charset="0"/>
            </a:endParaRPr>
          </a:p>
        </p:txBody>
      </p:sp>
      <p:sp>
        <p:nvSpPr>
          <p:cNvPr id="3" name="Right Arrow 2"/>
          <p:cNvSpPr/>
          <p:nvPr/>
        </p:nvSpPr>
        <p:spPr>
          <a:xfrm>
            <a:off x="1009649" y="1371600"/>
            <a:ext cx="7124700" cy="4064000"/>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5" name="Freeform 4"/>
          <p:cNvSpPr/>
          <p:nvPr/>
        </p:nvSpPr>
        <p:spPr>
          <a:xfrm>
            <a:off x="385195" y="2590799"/>
            <a:ext cx="2017737" cy="1625600"/>
          </a:xfrm>
          <a:custGeom>
            <a:avLst/>
            <a:gdLst>
              <a:gd name="connsiteX0" fmla="*/ 0 w 2017737"/>
              <a:gd name="connsiteY0" fmla="*/ 270939 h 1625600"/>
              <a:gd name="connsiteX1" fmla="*/ 270939 w 2017737"/>
              <a:gd name="connsiteY1" fmla="*/ 0 h 1625600"/>
              <a:gd name="connsiteX2" fmla="*/ 1746798 w 2017737"/>
              <a:gd name="connsiteY2" fmla="*/ 0 h 1625600"/>
              <a:gd name="connsiteX3" fmla="*/ 2017737 w 2017737"/>
              <a:gd name="connsiteY3" fmla="*/ 270939 h 1625600"/>
              <a:gd name="connsiteX4" fmla="*/ 2017737 w 2017737"/>
              <a:gd name="connsiteY4" fmla="*/ 1354661 h 1625600"/>
              <a:gd name="connsiteX5" fmla="*/ 1746798 w 2017737"/>
              <a:gd name="connsiteY5" fmla="*/ 1625600 h 1625600"/>
              <a:gd name="connsiteX6" fmla="*/ 270939 w 2017737"/>
              <a:gd name="connsiteY6" fmla="*/ 1625600 h 1625600"/>
              <a:gd name="connsiteX7" fmla="*/ 0 w 2017737"/>
              <a:gd name="connsiteY7" fmla="*/ 1354661 h 1625600"/>
              <a:gd name="connsiteX8" fmla="*/ 0 w 2017737"/>
              <a:gd name="connsiteY8" fmla="*/ 270939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7737" h="1625600">
                <a:moveTo>
                  <a:pt x="0" y="270939"/>
                </a:moveTo>
                <a:cubicBezTo>
                  <a:pt x="0" y="121304"/>
                  <a:pt x="121304" y="0"/>
                  <a:pt x="270939" y="0"/>
                </a:cubicBezTo>
                <a:lnTo>
                  <a:pt x="1746798" y="0"/>
                </a:lnTo>
                <a:cubicBezTo>
                  <a:pt x="1896433" y="0"/>
                  <a:pt x="2017737" y="121304"/>
                  <a:pt x="2017737" y="270939"/>
                </a:cubicBezTo>
                <a:lnTo>
                  <a:pt x="2017737" y="1354661"/>
                </a:lnTo>
                <a:cubicBezTo>
                  <a:pt x="2017737" y="1504296"/>
                  <a:pt x="1896433" y="1625600"/>
                  <a:pt x="1746798" y="1625600"/>
                </a:cubicBezTo>
                <a:lnTo>
                  <a:pt x="270939" y="1625600"/>
                </a:lnTo>
                <a:cubicBezTo>
                  <a:pt x="121304" y="1625600"/>
                  <a:pt x="0" y="1504296"/>
                  <a:pt x="0" y="1354661"/>
                </a:cubicBezTo>
                <a:lnTo>
                  <a:pt x="0" y="27093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2695" tIns="132695" rIns="132695" bIns="132695" numCol="1" spcCol="1270" anchor="ctr" anchorCtr="0">
            <a:noAutofit/>
          </a:bodyPr>
          <a:lstStyle/>
          <a:p>
            <a:pPr lvl="0" algn="ctr" defTabSz="622300">
              <a:lnSpc>
                <a:spcPct val="90000"/>
              </a:lnSpc>
              <a:spcBef>
                <a:spcPct val="0"/>
              </a:spcBef>
              <a:spcAft>
                <a:spcPct val="35000"/>
              </a:spcAft>
            </a:pPr>
            <a:r>
              <a:rPr lang="en-US" sz="1400" dirty="0"/>
              <a:t>d</a:t>
            </a:r>
            <a:r>
              <a:rPr lang="en-US" sz="1400" kern="1200" dirty="0" smtClean="0"/>
              <a:t>etermine</a:t>
            </a:r>
            <a:br>
              <a:rPr lang="en-US" sz="1400" kern="1200" dirty="0" smtClean="0"/>
            </a:br>
            <a:r>
              <a:rPr lang="en-US" sz="1400" kern="1200" dirty="0" smtClean="0"/>
              <a:t>main keywords </a:t>
            </a:r>
            <a:br>
              <a:rPr lang="en-US" sz="1400" kern="1200" dirty="0" smtClean="0"/>
            </a:br>
            <a:r>
              <a:rPr lang="en-US" sz="1400" kern="1200" dirty="0" smtClean="0"/>
              <a:t>from content</a:t>
            </a:r>
            <a:endParaRPr lang="en-US" sz="1400" kern="1200" dirty="0"/>
          </a:p>
        </p:txBody>
      </p:sp>
      <p:sp>
        <p:nvSpPr>
          <p:cNvPr id="6" name="Freeform 5"/>
          <p:cNvSpPr/>
          <p:nvPr/>
        </p:nvSpPr>
        <p:spPr>
          <a:xfrm>
            <a:off x="2503819" y="2387599"/>
            <a:ext cx="2017737" cy="2032000"/>
          </a:xfrm>
          <a:custGeom>
            <a:avLst/>
            <a:gdLst>
              <a:gd name="connsiteX0" fmla="*/ 126109 w 2017737"/>
              <a:gd name="connsiteY0" fmla="*/ 2032000 h 2032000"/>
              <a:gd name="connsiteX1" fmla="*/ 252218 w 2017737"/>
              <a:gd name="connsiteY1" fmla="*/ 1905891 h 2032000"/>
              <a:gd name="connsiteX2" fmla="*/ 126109 w 2017737"/>
              <a:gd name="connsiteY2" fmla="*/ 1905891 h 2032000"/>
              <a:gd name="connsiteX3" fmla="*/ 189163 w 2017737"/>
              <a:gd name="connsiteY3" fmla="*/ 1842837 h 2032000"/>
              <a:gd name="connsiteX4" fmla="*/ 126109 w 2017737"/>
              <a:gd name="connsiteY4" fmla="*/ 1779783 h 2032000"/>
              <a:gd name="connsiteX5" fmla="*/ 252217 w 2017737"/>
              <a:gd name="connsiteY5" fmla="*/ 1779783 h 2032000"/>
              <a:gd name="connsiteX6" fmla="*/ 252217 w 2017737"/>
              <a:gd name="connsiteY6" fmla="*/ 126109 h 2032000"/>
              <a:gd name="connsiteX7" fmla="*/ 378326 w 2017737"/>
              <a:gd name="connsiteY7" fmla="*/ 0 h 2032000"/>
              <a:gd name="connsiteX8" fmla="*/ 1891628 w 2017737"/>
              <a:gd name="connsiteY8" fmla="*/ 0 h 2032000"/>
              <a:gd name="connsiteX9" fmla="*/ 2017737 w 2017737"/>
              <a:gd name="connsiteY9" fmla="*/ 126109 h 2032000"/>
              <a:gd name="connsiteX10" fmla="*/ 1891628 w 2017737"/>
              <a:gd name="connsiteY10" fmla="*/ 252218 h 2032000"/>
              <a:gd name="connsiteX11" fmla="*/ 1765520 w 2017737"/>
              <a:gd name="connsiteY11" fmla="*/ 252217 h 2032000"/>
              <a:gd name="connsiteX12" fmla="*/ 1765520 w 2017737"/>
              <a:gd name="connsiteY12" fmla="*/ 1905891 h 2032000"/>
              <a:gd name="connsiteX13" fmla="*/ 1639411 w 2017737"/>
              <a:gd name="connsiteY13" fmla="*/ 2032000 h 2032000"/>
              <a:gd name="connsiteX14" fmla="*/ 126109 w 2017737"/>
              <a:gd name="connsiteY14" fmla="*/ 2032000 h 2032000"/>
              <a:gd name="connsiteX15" fmla="*/ 504434 w 2017737"/>
              <a:gd name="connsiteY15" fmla="*/ 126109 h 2032000"/>
              <a:gd name="connsiteX16" fmla="*/ 378325 w 2017737"/>
              <a:gd name="connsiteY16" fmla="*/ 252218 h 2032000"/>
              <a:gd name="connsiteX17" fmla="*/ 315271 w 2017737"/>
              <a:gd name="connsiteY17" fmla="*/ 189164 h 2032000"/>
              <a:gd name="connsiteX18" fmla="*/ 378325 w 2017737"/>
              <a:gd name="connsiteY18" fmla="*/ 126110 h 2032000"/>
              <a:gd name="connsiteX19" fmla="*/ 504434 w 2017737"/>
              <a:gd name="connsiteY19" fmla="*/ 126109 h 2032000"/>
              <a:gd name="connsiteX0" fmla="*/ 504434 w 2017737"/>
              <a:gd name="connsiteY0" fmla="*/ 126109 h 2032000"/>
              <a:gd name="connsiteX1" fmla="*/ 378325 w 2017737"/>
              <a:gd name="connsiteY1" fmla="*/ 252218 h 2032000"/>
              <a:gd name="connsiteX2" fmla="*/ 315271 w 2017737"/>
              <a:gd name="connsiteY2" fmla="*/ 189164 h 2032000"/>
              <a:gd name="connsiteX3" fmla="*/ 378325 w 2017737"/>
              <a:gd name="connsiteY3" fmla="*/ 126110 h 2032000"/>
              <a:gd name="connsiteX4" fmla="*/ 504434 w 2017737"/>
              <a:gd name="connsiteY4" fmla="*/ 126109 h 2032000"/>
              <a:gd name="connsiteX5" fmla="*/ 252217 w 2017737"/>
              <a:gd name="connsiteY5" fmla="*/ 1905891 h 2032000"/>
              <a:gd name="connsiteX6" fmla="*/ 126108 w 2017737"/>
              <a:gd name="connsiteY6" fmla="*/ 2032000 h 2032000"/>
              <a:gd name="connsiteX7" fmla="*/ -1 w 2017737"/>
              <a:gd name="connsiteY7" fmla="*/ 1905891 h 2032000"/>
              <a:gd name="connsiteX8" fmla="*/ 126108 w 2017737"/>
              <a:gd name="connsiteY8" fmla="*/ 1779782 h 2032000"/>
              <a:gd name="connsiteX9" fmla="*/ 189162 w 2017737"/>
              <a:gd name="connsiteY9" fmla="*/ 1842836 h 2032000"/>
              <a:gd name="connsiteX10" fmla="*/ 126108 w 2017737"/>
              <a:gd name="connsiteY10" fmla="*/ 1905890 h 2032000"/>
              <a:gd name="connsiteX11" fmla="*/ 252217 w 2017737"/>
              <a:gd name="connsiteY11" fmla="*/ 1905891 h 2032000"/>
              <a:gd name="connsiteX0" fmla="*/ 252217 w 2017737"/>
              <a:gd name="connsiteY0" fmla="*/ 1779783 h 2032000"/>
              <a:gd name="connsiteX1" fmla="*/ 252217 w 2017737"/>
              <a:gd name="connsiteY1" fmla="*/ 126109 h 2032000"/>
              <a:gd name="connsiteX2" fmla="*/ 378326 w 2017737"/>
              <a:gd name="connsiteY2" fmla="*/ 0 h 2032000"/>
              <a:gd name="connsiteX3" fmla="*/ 1891628 w 2017737"/>
              <a:gd name="connsiteY3" fmla="*/ 0 h 2032000"/>
              <a:gd name="connsiteX4" fmla="*/ 2017737 w 2017737"/>
              <a:gd name="connsiteY4" fmla="*/ 126109 h 2032000"/>
              <a:gd name="connsiteX5" fmla="*/ 1891628 w 2017737"/>
              <a:gd name="connsiteY5" fmla="*/ 252218 h 2032000"/>
              <a:gd name="connsiteX6" fmla="*/ 1765520 w 2017737"/>
              <a:gd name="connsiteY6" fmla="*/ 252217 h 2032000"/>
              <a:gd name="connsiteX7" fmla="*/ 1765520 w 2017737"/>
              <a:gd name="connsiteY7" fmla="*/ 1905891 h 2032000"/>
              <a:gd name="connsiteX8" fmla="*/ 1639411 w 2017737"/>
              <a:gd name="connsiteY8" fmla="*/ 2032000 h 2032000"/>
              <a:gd name="connsiteX9" fmla="*/ 126109 w 2017737"/>
              <a:gd name="connsiteY9" fmla="*/ 2032000 h 2032000"/>
              <a:gd name="connsiteX10" fmla="*/ 0 w 2017737"/>
              <a:gd name="connsiteY10" fmla="*/ 1905891 h 2032000"/>
              <a:gd name="connsiteX11" fmla="*/ 126109 w 2017737"/>
              <a:gd name="connsiteY11" fmla="*/ 1779782 h 2032000"/>
              <a:gd name="connsiteX12" fmla="*/ 252217 w 2017737"/>
              <a:gd name="connsiteY12" fmla="*/ 1779783 h 2032000"/>
              <a:gd name="connsiteX13" fmla="*/ 378326 w 2017737"/>
              <a:gd name="connsiteY13" fmla="*/ 0 h 2032000"/>
              <a:gd name="connsiteX14" fmla="*/ 504435 w 2017737"/>
              <a:gd name="connsiteY14" fmla="*/ 126109 h 2032000"/>
              <a:gd name="connsiteX15" fmla="*/ 378326 w 2017737"/>
              <a:gd name="connsiteY15" fmla="*/ 252218 h 2032000"/>
              <a:gd name="connsiteX16" fmla="*/ 315272 w 2017737"/>
              <a:gd name="connsiteY16" fmla="*/ 189164 h 2032000"/>
              <a:gd name="connsiteX17" fmla="*/ 378326 w 2017737"/>
              <a:gd name="connsiteY17" fmla="*/ 126110 h 2032000"/>
              <a:gd name="connsiteX18" fmla="*/ 504434 w 2017737"/>
              <a:gd name="connsiteY18" fmla="*/ 126109 h 2032000"/>
              <a:gd name="connsiteX19" fmla="*/ 1765520 w 2017737"/>
              <a:gd name="connsiteY19" fmla="*/ 252217 h 2032000"/>
              <a:gd name="connsiteX20" fmla="*/ 378326 w 2017737"/>
              <a:gd name="connsiteY20" fmla="*/ 252217 h 2032000"/>
              <a:gd name="connsiteX21" fmla="*/ 126109 w 2017737"/>
              <a:gd name="connsiteY21" fmla="*/ 1779783 h 2032000"/>
              <a:gd name="connsiteX22" fmla="*/ 189163 w 2017737"/>
              <a:gd name="connsiteY22" fmla="*/ 1842837 h 2032000"/>
              <a:gd name="connsiteX23" fmla="*/ 126109 w 2017737"/>
              <a:gd name="connsiteY23" fmla="*/ 1905891 h 2032000"/>
              <a:gd name="connsiteX24" fmla="*/ 252217 w 2017737"/>
              <a:gd name="connsiteY24" fmla="*/ 1905891 h 2032000"/>
              <a:gd name="connsiteX25" fmla="*/ 126109 w 2017737"/>
              <a:gd name="connsiteY25" fmla="*/ 2032000 h 2032000"/>
              <a:gd name="connsiteX26" fmla="*/ 252218 w 2017737"/>
              <a:gd name="connsiteY26" fmla="*/ 1905891 h 2032000"/>
              <a:gd name="connsiteX27" fmla="*/ 252217 w 2017737"/>
              <a:gd name="connsiteY27" fmla="*/ 1779783 h 203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17737" h="2032000" stroke="0" extrusionOk="0">
                <a:moveTo>
                  <a:pt x="126109" y="2032000"/>
                </a:moveTo>
                <a:cubicBezTo>
                  <a:pt x="195757" y="2032000"/>
                  <a:pt x="252218" y="1975539"/>
                  <a:pt x="252218" y="1905891"/>
                </a:cubicBezTo>
                <a:lnTo>
                  <a:pt x="126109" y="1905891"/>
                </a:lnTo>
                <a:cubicBezTo>
                  <a:pt x="160933" y="1905891"/>
                  <a:pt x="189163" y="1877661"/>
                  <a:pt x="189163" y="1842837"/>
                </a:cubicBezTo>
                <a:cubicBezTo>
                  <a:pt x="189163" y="1808013"/>
                  <a:pt x="160933" y="1779783"/>
                  <a:pt x="126109" y="1779783"/>
                </a:cubicBezTo>
                <a:lnTo>
                  <a:pt x="252217" y="1779783"/>
                </a:lnTo>
                <a:lnTo>
                  <a:pt x="252217" y="126109"/>
                </a:lnTo>
                <a:cubicBezTo>
                  <a:pt x="252217" y="56461"/>
                  <a:pt x="308678" y="0"/>
                  <a:pt x="378326" y="0"/>
                </a:cubicBezTo>
                <a:lnTo>
                  <a:pt x="1891628" y="0"/>
                </a:lnTo>
                <a:cubicBezTo>
                  <a:pt x="1961276" y="0"/>
                  <a:pt x="2017737" y="56461"/>
                  <a:pt x="2017737" y="126109"/>
                </a:cubicBezTo>
                <a:cubicBezTo>
                  <a:pt x="2017737" y="195757"/>
                  <a:pt x="1961276" y="252218"/>
                  <a:pt x="1891628" y="252218"/>
                </a:cubicBezTo>
                <a:lnTo>
                  <a:pt x="1765520" y="252217"/>
                </a:lnTo>
                <a:lnTo>
                  <a:pt x="1765520" y="1905891"/>
                </a:lnTo>
                <a:cubicBezTo>
                  <a:pt x="1765520" y="1975539"/>
                  <a:pt x="1709059" y="2032000"/>
                  <a:pt x="1639411" y="2032000"/>
                </a:cubicBezTo>
                <a:lnTo>
                  <a:pt x="126109" y="2032000"/>
                </a:lnTo>
                <a:close/>
                <a:moveTo>
                  <a:pt x="504434" y="126109"/>
                </a:moveTo>
                <a:cubicBezTo>
                  <a:pt x="504434" y="195757"/>
                  <a:pt x="447973" y="252218"/>
                  <a:pt x="378325" y="252218"/>
                </a:cubicBezTo>
                <a:cubicBezTo>
                  <a:pt x="343501" y="252218"/>
                  <a:pt x="315271" y="223988"/>
                  <a:pt x="315271" y="189164"/>
                </a:cubicBezTo>
                <a:cubicBezTo>
                  <a:pt x="315271" y="154340"/>
                  <a:pt x="343501" y="126110"/>
                  <a:pt x="378325" y="126110"/>
                </a:cubicBezTo>
                <a:lnTo>
                  <a:pt x="504434" y="126109"/>
                </a:lnTo>
                <a:close/>
              </a:path>
              <a:path w="2017737" h="2032000" fill="darkenLess" stroke="0" extrusionOk="0">
                <a:moveTo>
                  <a:pt x="504434" y="126109"/>
                </a:moveTo>
                <a:cubicBezTo>
                  <a:pt x="504434" y="195757"/>
                  <a:pt x="447973" y="252218"/>
                  <a:pt x="378325" y="252218"/>
                </a:cubicBezTo>
                <a:cubicBezTo>
                  <a:pt x="343501" y="252218"/>
                  <a:pt x="315271" y="223988"/>
                  <a:pt x="315271" y="189164"/>
                </a:cubicBezTo>
                <a:cubicBezTo>
                  <a:pt x="315271" y="154340"/>
                  <a:pt x="343501" y="126110"/>
                  <a:pt x="378325" y="126110"/>
                </a:cubicBezTo>
                <a:lnTo>
                  <a:pt x="504434" y="126109"/>
                </a:lnTo>
                <a:close/>
                <a:moveTo>
                  <a:pt x="252217" y="1905891"/>
                </a:moveTo>
                <a:cubicBezTo>
                  <a:pt x="252217" y="1975539"/>
                  <a:pt x="195756" y="2032000"/>
                  <a:pt x="126108" y="2032000"/>
                </a:cubicBezTo>
                <a:cubicBezTo>
                  <a:pt x="56460" y="2032000"/>
                  <a:pt x="-1" y="1975539"/>
                  <a:pt x="-1" y="1905891"/>
                </a:cubicBezTo>
                <a:cubicBezTo>
                  <a:pt x="-1" y="1836243"/>
                  <a:pt x="56460" y="1779782"/>
                  <a:pt x="126108" y="1779782"/>
                </a:cubicBezTo>
                <a:cubicBezTo>
                  <a:pt x="160932" y="1779782"/>
                  <a:pt x="189162" y="1808012"/>
                  <a:pt x="189162" y="1842836"/>
                </a:cubicBezTo>
                <a:cubicBezTo>
                  <a:pt x="189162" y="1877660"/>
                  <a:pt x="160932" y="1905890"/>
                  <a:pt x="126108" y="1905890"/>
                </a:cubicBezTo>
                <a:lnTo>
                  <a:pt x="252217" y="1905891"/>
                </a:lnTo>
                <a:close/>
              </a:path>
              <a:path w="2017737" h="2032000" fill="none" extrusionOk="0">
                <a:moveTo>
                  <a:pt x="252217" y="1779783"/>
                </a:moveTo>
                <a:lnTo>
                  <a:pt x="252217" y="126109"/>
                </a:lnTo>
                <a:cubicBezTo>
                  <a:pt x="252217" y="56461"/>
                  <a:pt x="308678" y="0"/>
                  <a:pt x="378326" y="0"/>
                </a:cubicBezTo>
                <a:lnTo>
                  <a:pt x="1891628" y="0"/>
                </a:lnTo>
                <a:cubicBezTo>
                  <a:pt x="1961276" y="0"/>
                  <a:pt x="2017737" y="56461"/>
                  <a:pt x="2017737" y="126109"/>
                </a:cubicBezTo>
                <a:cubicBezTo>
                  <a:pt x="2017737" y="195757"/>
                  <a:pt x="1961276" y="252218"/>
                  <a:pt x="1891628" y="252218"/>
                </a:cubicBezTo>
                <a:lnTo>
                  <a:pt x="1765520" y="252217"/>
                </a:lnTo>
                <a:lnTo>
                  <a:pt x="1765520" y="1905891"/>
                </a:lnTo>
                <a:cubicBezTo>
                  <a:pt x="1765520" y="1975539"/>
                  <a:pt x="1709059" y="2032000"/>
                  <a:pt x="1639411" y="2032000"/>
                </a:cubicBezTo>
                <a:lnTo>
                  <a:pt x="126109" y="2032000"/>
                </a:lnTo>
                <a:cubicBezTo>
                  <a:pt x="56461" y="2032000"/>
                  <a:pt x="0" y="1975539"/>
                  <a:pt x="0" y="1905891"/>
                </a:cubicBezTo>
                <a:cubicBezTo>
                  <a:pt x="0" y="1836243"/>
                  <a:pt x="56461" y="1779782"/>
                  <a:pt x="126109" y="1779782"/>
                </a:cubicBezTo>
                <a:lnTo>
                  <a:pt x="252217" y="1779783"/>
                </a:lnTo>
                <a:close/>
                <a:moveTo>
                  <a:pt x="378326" y="0"/>
                </a:moveTo>
                <a:cubicBezTo>
                  <a:pt x="447974" y="0"/>
                  <a:pt x="504435" y="56461"/>
                  <a:pt x="504435" y="126109"/>
                </a:cubicBezTo>
                <a:cubicBezTo>
                  <a:pt x="504435" y="195757"/>
                  <a:pt x="447974" y="252218"/>
                  <a:pt x="378326" y="252218"/>
                </a:cubicBezTo>
                <a:cubicBezTo>
                  <a:pt x="343502" y="252218"/>
                  <a:pt x="315272" y="223988"/>
                  <a:pt x="315272" y="189164"/>
                </a:cubicBezTo>
                <a:cubicBezTo>
                  <a:pt x="315272" y="154340"/>
                  <a:pt x="343502" y="126110"/>
                  <a:pt x="378326" y="126110"/>
                </a:cubicBezTo>
                <a:lnTo>
                  <a:pt x="504434" y="126109"/>
                </a:lnTo>
                <a:moveTo>
                  <a:pt x="1765520" y="252217"/>
                </a:moveTo>
                <a:lnTo>
                  <a:pt x="378326" y="252217"/>
                </a:lnTo>
                <a:moveTo>
                  <a:pt x="126109" y="1779783"/>
                </a:moveTo>
                <a:cubicBezTo>
                  <a:pt x="160933" y="1779783"/>
                  <a:pt x="189163" y="1808013"/>
                  <a:pt x="189163" y="1842837"/>
                </a:cubicBezTo>
                <a:cubicBezTo>
                  <a:pt x="189163" y="1877661"/>
                  <a:pt x="160933" y="1905891"/>
                  <a:pt x="126109" y="1905891"/>
                </a:cubicBezTo>
                <a:lnTo>
                  <a:pt x="252217" y="1905891"/>
                </a:lnTo>
                <a:moveTo>
                  <a:pt x="126109" y="2032000"/>
                </a:moveTo>
                <a:cubicBezTo>
                  <a:pt x="195757" y="2032000"/>
                  <a:pt x="252218" y="1975539"/>
                  <a:pt x="252218" y="1905891"/>
                </a:cubicBezTo>
                <a:cubicBezTo>
                  <a:pt x="252218" y="1863855"/>
                  <a:pt x="252217" y="1821819"/>
                  <a:pt x="252217" y="1779783"/>
                </a:cubicBezTo>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5557" tIns="305557" rIns="305557" bIns="179449" numCol="1" spcCol="1270" anchor="ctr" anchorCtr="0">
            <a:noAutofit/>
          </a:bodyPr>
          <a:lstStyle/>
          <a:p>
            <a:pPr lvl="0" algn="ctr" defTabSz="622300">
              <a:lnSpc>
                <a:spcPct val="90000"/>
              </a:lnSpc>
              <a:spcBef>
                <a:spcPct val="0"/>
              </a:spcBef>
              <a:spcAft>
                <a:spcPct val="35000"/>
              </a:spcAft>
            </a:pPr>
            <a:r>
              <a:rPr lang="en-US" sz="1400" kern="1200" smtClean="0"/>
              <a:t>content keyword list</a:t>
            </a:r>
            <a:endParaRPr lang="en-US" sz="1400" kern="1200" dirty="0"/>
          </a:p>
        </p:txBody>
      </p:sp>
      <p:sp>
        <p:nvSpPr>
          <p:cNvPr id="14" name="Freeform 13"/>
          <p:cNvSpPr/>
          <p:nvPr/>
        </p:nvSpPr>
        <p:spPr>
          <a:xfrm>
            <a:off x="4622443" y="2590799"/>
            <a:ext cx="2017737" cy="1625600"/>
          </a:xfrm>
          <a:custGeom>
            <a:avLst/>
            <a:gdLst>
              <a:gd name="connsiteX0" fmla="*/ 0 w 2017737"/>
              <a:gd name="connsiteY0" fmla="*/ 270939 h 1625600"/>
              <a:gd name="connsiteX1" fmla="*/ 270939 w 2017737"/>
              <a:gd name="connsiteY1" fmla="*/ 0 h 1625600"/>
              <a:gd name="connsiteX2" fmla="*/ 1746798 w 2017737"/>
              <a:gd name="connsiteY2" fmla="*/ 0 h 1625600"/>
              <a:gd name="connsiteX3" fmla="*/ 2017737 w 2017737"/>
              <a:gd name="connsiteY3" fmla="*/ 270939 h 1625600"/>
              <a:gd name="connsiteX4" fmla="*/ 2017737 w 2017737"/>
              <a:gd name="connsiteY4" fmla="*/ 1354661 h 1625600"/>
              <a:gd name="connsiteX5" fmla="*/ 1746798 w 2017737"/>
              <a:gd name="connsiteY5" fmla="*/ 1625600 h 1625600"/>
              <a:gd name="connsiteX6" fmla="*/ 270939 w 2017737"/>
              <a:gd name="connsiteY6" fmla="*/ 1625600 h 1625600"/>
              <a:gd name="connsiteX7" fmla="*/ 0 w 2017737"/>
              <a:gd name="connsiteY7" fmla="*/ 1354661 h 1625600"/>
              <a:gd name="connsiteX8" fmla="*/ 0 w 2017737"/>
              <a:gd name="connsiteY8" fmla="*/ 270939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7737" h="1625600">
                <a:moveTo>
                  <a:pt x="0" y="270939"/>
                </a:moveTo>
                <a:cubicBezTo>
                  <a:pt x="0" y="121304"/>
                  <a:pt x="121304" y="0"/>
                  <a:pt x="270939" y="0"/>
                </a:cubicBezTo>
                <a:lnTo>
                  <a:pt x="1746798" y="0"/>
                </a:lnTo>
                <a:cubicBezTo>
                  <a:pt x="1896433" y="0"/>
                  <a:pt x="2017737" y="121304"/>
                  <a:pt x="2017737" y="270939"/>
                </a:cubicBezTo>
                <a:lnTo>
                  <a:pt x="2017737" y="1354661"/>
                </a:lnTo>
                <a:cubicBezTo>
                  <a:pt x="2017737" y="1504296"/>
                  <a:pt x="1896433" y="1625600"/>
                  <a:pt x="1746798" y="1625600"/>
                </a:cubicBezTo>
                <a:lnTo>
                  <a:pt x="270939" y="1625600"/>
                </a:lnTo>
                <a:cubicBezTo>
                  <a:pt x="121304" y="1625600"/>
                  <a:pt x="0" y="1504296"/>
                  <a:pt x="0" y="1354661"/>
                </a:cubicBezTo>
                <a:lnTo>
                  <a:pt x="0" y="27093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2695" tIns="132695" rIns="132695" bIns="132695" numCol="1" spcCol="1270" anchor="ctr" anchorCtr="0">
            <a:noAutofit/>
          </a:bodyPr>
          <a:lstStyle/>
          <a:p>
            <a:pPr lvl="0" algn="ctr" defTabSz="622300">
              <a:lnSpc>
                <a:spcPct val="90000"/>
              </a:lnSpc>
              <a:spcBef>
                <a:spcPct val="0"/>
              </a:spcBef>
              <a:spcAft>
                <a:spcPct val="35000"/>
              </a:spcAft>
            </a:pPr>
            <a:r>
              <a:rPr lang="en-US" sz="1400" kern="1200" dirty="0" smtClean="0"/>
              <a:t>research</a:t>
            </a:r>
            <a:endParaRPr lang="en-US" sz="1400" kern="1200" dirty="0"/>
          </a:p>
          <a:p>
            <a:pPr marL="57150" lvl="1" indent="-57150" algn="l" defTabSz="488950">
              <a:lnSpc>
                <a:spcPct val="90000"/>
              </a:lnSpc>
              <a:spcBef>
                <a:spcPct val="0"/>
              </a:spcBef>
              <a:spcAft>
                <a:spcPct val="15000"/>
              </a:spcAft>
              <a:buChar char="••"/>
            </a:pPr>
            <a:r>
              <a:rPr lang="en-US" sz="1100" kern="1200" dirty="0" smtClean="0"/>
              <a:t>lateral phrases</a:t>
            </a:r>
            <a:endParaRPr lang="en-US" sz="1100" kern="1200" dirty="0"/>
          </a:p>
          <a:p>
            <a:pPr marL="57150" lvl="1" indent="-57150" algn="l" defTabSz="488950">
              <a:lnSpc>
                <a:spcPct val="90000"/>
              </a:lnSpc>
              <a:spcBef>
                <a:spcPct val="0"/>
              </a:spcBef>
              <a:spcAft>
                <a:spcPct val="15000"/>
              </a:spcAft>
              <a:buChar char="••"/>
            </a:pPr>
            <a:r>
              <a:rPr lang="en-US" sz="1100" kern="1200" dirty="0" smtClean="0"/>
              <a:t>search volume</a:t>
            </a:r>
            <a:endParaRPr lang="en-US" sz="1100" kern="1200" dirty="0"/>
          </a:p>
          <a:p>
            <a:pPr marL="57150" lvl="1" indent="-57150" algn="l" defTabSz="488950">
              <a:lnSpc>
                <a:spcPct val="90000"/>
              </a:lnSpc>
              <a:spcBef>
                <a:spcPct val="0"/>
              </a:spcBef>
              <a:spcAft>
                <a:spcPct val="15000"/>
              </a:spcAft>
              <a:buChar char="••"/>
            </a:pPr>
            <a:r>
              <a:rPr lang="en-US" sz="1100" kern="1200" dirty="0" smtClean="0"/>
              <a:t>competitiveness</a:t>
            </a:r>
            <a:endParaRPr lang="en-US" sz="1100" kern="1200" dirty="0"/>
          </a:p>
        </p:txBody>
      </p:sp>
      <p:sp>
        <p:nvSpPr>
          <p:cNvPr id="15" name="Freeform 14"/>
          <p:cNvSpPr/>
          <p:nvPr/>
        </p:nvSpPr>
        <p:spPr>
          <a:xfrm>
            <a:off x="6741067" y="2971799"/>
            <a:ext cx="2017737" cy="863600"/>
          </a:xfrm>
          <a:custGeom>
            <a:avLst/>
            <a:gdLst>
              <a:gd name="connsiteX0" fmla="*/ 53975 w 2017737"/>
              <a:gd name="connsiteY0" fmla="*/ 863600 h 863600"/>
              <a:gd name="connsiteX1" fmla="*/ 107950 w 2017737"/>
              <a:gd name="connsiteY1" fmla="*/ 809625 h 863600"/>
              <a:gd name="connsiteX2" fmla="*/ 53975 w 2017737"/>
              <a:gd name="connsiteY2" fmla="*/ 809625 h 863600"/>
              <a:gd name="connsiteX3" fmla="*/ 80963 w 2017737"/>
              <a:gd name="connsiteY3" fmla="*/ 782637 h 863600"/>
              <a:gd name="connsiteX4" fmla="*/ 53975 w 2017737"/>
              <a:gd name="connsiteY4" fmla="*/ 755649 h 863600"/>
              <a:gd name="connsiteX5" fmla="*/ 107950 w 2017737"/>
              <a:gd name="connsiteY5" fmla="*/ 755650 h 863600"/>
              <a:gd name="connsiteX6" fmla="*/ 107950 w 2017737"/>
              <a:gd name="connsiteY6" fmla="*/ 53975 h 863600"/>
              <a:gd name="connsiteX7" fmla="*/ 161925 w 2017737"/>
              <a:gd name="connsiteY7" fmla="*/ 0 h 863600"/>
              <a:gd name="connsiteX8" fmla="*/ 1963762 w 2017737"/>
              <a:gd name="connsiteY8" fmla="*/ 0 h 863600"/>
              <a:gd name="connsiteX9" fmla="*/ 2017737 w 2017737"/>
              <a:gd name="connsiteY9" fmla="*/ 53975 h 863600"/>
              <a:gd name="connsiteX10" fmla="*/ 1963762 w 2017737"/>
              <a:gd name="connsiteY10" fmla="*/ 107950 h 863600"/>
              <a:gd name="connsiteX11" fmla="*/ 1909787 w 2017737"/>
              <a:gd name="connsiteY11" fmla="*/ 107950 h 863600"/>
              <a:gd name="connsiteX12" fmla="*/ 1909787 w 2017737"/>
              <a:gd name="connsiteY12" fmla="*/ 809625 h 863600"/>
              <a:gd name="connsiteX13" fmla="*/ 1855812 w 2017737"/>
              <a:gd name="connsiteY13" fmla="*/ 863600 h 863600"/>
              <a:gd name="connsiteX14" fmla="*/ 53975 w 2017737"/>
              <a:gd name="connsiteY14" fmla="*/ 863600 h 863600"/>
              <a:gd name="connsiteX15" fmla="*/ 215900 w 2017737"/>
              <a:gd name="connsiteY15" fmla="*/ 53975 h 863600"/>
              <a:gd name="connsiteX16" fmla="*/ 161925 w 2017737"/>
              <a:gd name="connsiteY16" fmla="*/ 107950 h 863600"/>
              <a:gd name="connsiteX17" fmla="*/ 134937 w 2017737"/>
              <a:gd name="connsiteY17" fmla="*/ 80962 h 863600"/>
              <a:gd name="connsiteX18" fmla="*/ 161925 w 2017737"/>
              <a:gd name="connsiteY18" fmla="*/ 53974 h 863600"/>
              <a:gd name="connsiteX19" fmla="*/ 215900 w 2017737"/>
              <a:gd name="connsiteY19" fmla="*/ 53975 h 863600"/>
              <a:gd name="connsiteX0" fmla="*/ 215900 w 2017737"/>
              <a:gd name="connsiteY0" fmla="*/ 53975 h 863600"/>
              <a:gd name="connsiteX1" fmla="*/ 161925 w 2017737"/>
              <a:gd name="connsiteY1" fmla="*/ 107950 h 863600"/>
              <a:gd name="connsiteX2" fmla="*/ 134937 w 2017737"/>
              <a:gd name="connsiteY2" fmla="*/ 80962 h 863600"/>
              <a:gd name="connsiteX3" fmla="*/ 161925 w 2017737"/>
              <a:gd name="connsiteY3" fmla="*/ 53974 h 863600"/>
              <a:gd name="connsiteX4" fmla="*/ 215900 w 2017737"/>
              <a:gd name="connsiteY4" fmla="*/ 53975 h 863600"/>
              <a:gd name="connsiteX5" fmla="*/ 107950 w 2017737"/>
              <a:gd name="connsiteY5" fmla="*/ 809625 h 863600"/>
              <a:gd name="connsiteX6" fmla="*/ 53975 w 2017737"/>
              <a:gd name="connsiteY6" fmla="*/ 863600 h 863600"/>
              <a:gd name="connsiteX7" fmla="*/ 0 w 2017737"/>
              <a:gd name="connsiteY7" fmla="*/ 809625 h 863600"/>
              <a:gd name="connsiteX8" fmla="*/ 53975 w 2017737"/>
              <a:gd name="connsiteY8" fmla="*/ 755650 h 863600"/>
              <a:gd name="connsiteX9" fmla="*/ 80963 w 2017737"/>
              <a:gd name="connsiteY9" fmla="*/ 782638 h 863600"/>
              <a:gd name="connsiteX10" fmla="*/ 53975 w 2017737"/>
              <a:gd name="connsiteY10" fmla="*/ 809626 h 863600"/>
              <a:gd name="connsiteX11" fmla="*/ 107950 w 2017737"/>
              <a:gd name="connsiteY11" fmla="*/ 809625 h 863600"/>
              <a:gd name="connsiteX0" fmla="*/ 107950 w 2017737"/>
              <a:gd name="connsiteY0" fmla="*/ 755650 h 863600"/>
              <a:gd name="connsiteX1" fmla="*/ 107950 w 2017737"/>
              <a:gd name="connsiteY1" fmla="*/ 53975 h 863600"/>
              <a:gd name="connsiteX2" fmla="*/ 161925 w 2017737"/>
              <a:gd name="connsiteY2" fmla="*/ 0 h 863600"/>
              <a:gd name="connsiteX3" fmla="*/ 1963762 w 2017737"/>
              <a:gd name="connsiteY3" fmla="*/ 0 h 863600"/>
              <a:gd name="connsiteX4" fmla="*/ 2017737 w 2017737"/>
              <a:gd name="connsiteY4" fmla="*/ 53975 h 863600"/>
              <a:gd name="connsiteX5" fmla="*/ 1963762 w 2017737"/>
              <a:gd name="connsiteY5" fmla="*/ 107950 h 863600"/>
              <a:gd name="connsiteX6" fmla="*/ 1909787 w 2017737"/>
              <a:gd name="connsiteY6" fmla="*/ 107950 h 863600"/>
              <a:gd name="connsiteX7" fmla="*/ 1909787 w 2017737"/>
              <a:gd name="connsiteY7" fmla="*/ 809625 h 863600"/>
              <a:gd name="connsiteX8" fmla="*/ 1855812 w 2017737"/>
              <a:gd name="connsiteY8" fmla="*/ 863600 h 863600"/>
              <a:gd name="connsiteX9" fmla="*/ 53975 w 2017737"/>
              <a:gd name="connsiteY9" fmla="*/ 863600 h 863600"/>
              <a:gd name="connsiteX10" fmla="*/ 0 w 2017737"/>
              <a:gd name="connsiteY10" fmla="*/ 809625 h 863600"/>
              <a:gd name="connsiteX11" fmla="*/ 53975 w 2017737"/>
              <a:gd name="connsiteY11" fmla="*/ 755650 h 863600"/>
              <a:gd name="connsiteX12" fmla="*/ 107950 w 2017737"/>
              <a:gd name="connsiteY12" fmla="*/ 755650 h 863600"/>
              <a:gd name="connsiteX13" fmla="*/ 161925 w 2017737"/>
              <a:gd name="connsiteY13" fmla="*/ 0 h 863600"/>
              <a:gd name="connsiteX14" fmla="*/ 215900 w 2017737"/>
              <a:gd name="connsiteY14" fmla="*/ 53975 h 863600"/>
              <a:gd name="connsiteX15" fmla="*/ 161925 w 2017737"/>
              <a:gd name="connsiteY15" fmla="*/ 107950 h 863600"/>
              <a:gd name="connsiteX16" fmla="*/ 134937 w 2017737"/>
              <a:gd name="connsiteY16" fmla="*/ 80962 h 863600"/>
              <a:gd name="connsiteX17" fmla="*/ 161925 w 2017737"/>
              <a:gd name="connsiteY17" fmla="*/ 53974 h 863600"/>
              <a:gd name="connsiteX18" fmla="*/ 215900 w 2017737"/>
              <a:gd name="connsiteY18" fmla="*/ 53975 h 863600"/>
              <a:gd name="connsiteX19" fmla="*/ 1909787 w 2017737"/>
              <a:gd name="connsiteY19" fmla="*/ 107950 h 863600"/>
              <a:gd name="connsiteX20" fmla="*/ 161925 w 2017737"/>
              <a:gd name="connsiteY20" fmla="*/ 107950 h 863600"/>
              <a:gd name="connsiteX21" fmla="*/ 53975 w 2017737"/>
              <a:gd name="connsiteY21" fmla="*/ 755650 h 863600"/>
              <a:gd name="connsiteX22" fmla="*/ 80963 w 2017737"/>
              <a:gd name="connsiteY22" fmla="*/ 782638 h 863600"/>
              <a:gd name="connsiteX23" fmla="*/ 53975 w 2017737"/>
              <a:gd name="connsiteY23" fmla="*/ 809626 h 863600"/>
              <a:gd name="connsiteX24" fmla="*/ 107950 w 2017737"/>
              <a:gd name="connsiteY24" fmla="*/ 809625 h 863600"/>
              <a:gd name="connsiteX25" fmla="*/ 53975 w 2017737"/>
              <a:gd name="connsiteY25" fmla="*/ 863600 h 863600"/>
              <a:gd name="connsiteX26" fmla="*/ 107950 w 2017737"/>
              <a:gd name="connsiteY26" fmla="*/ 809625 h 863600"/>
              <a:gd name="connsiteX27" fmla="*/ 107950 w 2017737"/>
              <a:gd name="connsiteY27" fmla="*/ 755650 h 86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17737" h="863600" stroke="0" extrusionOk="0">
                <a:moveTo>
                  <a:pt x="53975" y="863600"/>
                </a:moveTo>
                <a:cubicBezTo>
                  <a:pt x="83785" y="863600"/>
                  <a:pt x="107950" y="839435"/>
                  <a:pt x="107950" y="809625"/>
                </a:cubicBezTo>
                <a:lnTo>
                  <a:pt x="53975" y="809625"/>
                </a:lnTo>
                <a:cubicBezTo>
                  <a:pt x="68880" y="809625"/>
                  <a:pt x="80963" y="797542"/>
                  <a:pt x="80963" y="782637"/>
                </a:cubicBezTo>
                <a:cubicBezTo>
                  <a:pt x="80963" y="767732"/>
                  <a:pt x="68880" y="755649"/>
                  <a:pt x="53975" y="755649"/>
                </a:cubicBezTo>
                <a:lnTo>
                  <a:pt x="107950" y="755650"/>
                </a:lnTo>
                <a:lnTo>
                  <a:pt x="107950" y="53975"/>
                </a:lnTo>
                <a:cubicBezTo>
                  <a:pt x="107950" y="24165"/>
                  <a:pt x="132115" y="0"/>
                  <a:pt x="161925" y="0"/>
                </a:cubicBezTo>
                <a:lnTo>
                  <a:pt x="1963762" y="0"/>
                </a:lnTo>
                <a:cubicBezTo>
                  <a:pt x="1993572" y="0"/>
                  <a:pt x="2017737" y="24165"/>
                  <a:pt x="2017737" y="53975"/>
                </a:cubicBezTo>
                <a:cubicBezTo>
                  <a:pt x="2017737" y="83785"/>
                  <a:pt x="1993572" y="107950"/>
                  <a:pt x="1963762" y="107950"/>
                </a:cubicBezTo>
                <a:lnTo>
                  <a:pt x="1909787" y="107950"/>
                </a:lnTo>
                <a:lnTo>
                  <a:pt x="1909787" y="809625"/>
                </a:lnTo>
                <a:cubicBezTo>
                  <a:pt x="1909787" y="839435"/>
                  <a:pt x="1885622" y="863600"/>
                  <a:pt x="1855812" y="863600"/>
                </a:cubicBezTo>
                <a:lnTo>
                  <a:pt x="53975" y="863600"/>
                </a:lnTo>
                <a:close/>
                <a:moveTo>
                  <a:pt x="215900" y="53975"/>
                </a:moveTo>
                <a:cubicBezTo>
                  <a:pt x="215900" y="83785"/>
                  <a:pt x="191735" y="107950"/>
                  <a:pt x="161925" y="107950"/>
                </a:cubicBezTo>
                <a:cubicBezTo>
                  <a:pt x="147020" y="107950"/>
                  <a:pt x="134937" y="95867"/>
                  <a:pt x="134937" y="80962"/>
                </a:cubicBezTo>
                <a:cubicBezTo>
                  <a:pt x="134937" y="66057"/>
                  <a:pt x="147020" y="53974"/>
                  <a:pt x="161925" y="53974"/>
                </a:cubicBezTo>
                <a:lnTo>
                  <a:pt x="215900" y="53975"/>
                </a:lnTo>
                <a:close/>
              </a:path>
              <a:path w="2017737" h="863600" fill="darkenLess" stroke="0" extrusionOk="0">
                <a:moveTo>
                  <a:pt x="215900" y="53975"/>
                </a:moveTo>
                <a:cubicBezTo>
                  <a:pt x="215900" y="83785"/>
                  <a:pt x="191735" y="107950"/>
                  <a:pt x="161925" y="107950"/>
                </a:cubicBezTo>
                <a:cubicBezTo>
                  <a:pt x="147020" y="107950"/>
                  <a:pt x="134937" y="95867"/>
                  <a:pt x="134937" y="80962"/>
                </a:cubicBezTo>
                <a:cubicBezTo>
                  <a:pt x="134937" y="66057"/>
                  <a:pt x="147020" y="53974"/>
                  <a:pt x="161925" y="53974"/>
                </a:cubicBezTo>
                <a:lnTo>
                  <a:pt x="215900" y="53975"/>
                </a:lnTo>
                <a:close/>
                <a:moveTo>
                  <a:pt x="107950" y="809625"/>
                </a:moveTo>
                <a:cubicBezTo>
                  <a:pt x="107950" y="839435"/>
                  <a:pt x="83785" y="863600"/>
                  <a:pt x="53975" y="863600"/>
                </a:cubicBezTo>
                <a:cubicBezTo>
                  <a:pt x="24165" y="863600"/>
                  <a:pt x="0" y="839435"/>
                  <a:pt x="0" y="809625"/>
                </a:cubicBezTo>
                <a:cubicBezTo>
                  <a:pt x="0" y="779815"/>
                  <a:pt x="24165" y="755650"/>
                  <a:pt x="53975" y="755650"/>
                </a:cubicBezTo>
                <a:cubicBezTo>
                  <a:pt x="68880" y="755650"/>
                  <a:pt x="80963" y="767733"/>
                  <a:pt x="80963" y="782638"/>
                </a:cubicBezTo>
                <a:cubicBezTo>
                  <a:pt x="80963" y="797543"/>
                  <a:pt x="68880" y="809626"/>
                  <a:pt x="53975" y="809626"/>
                </a:cubicBezTo>
                <a:lnTo>
                  <a:pt x="107950" y="809625"/>
                </a:lnTo>
                <a:close/>
              </a:path>
              <a:path w="2017737" h="863600" fill="none" extrusionOk="0">
                <a:moveTo>
                  <a:pt x="107950" y="755650"/>
                </a:moveTo>
                <a:lnTo>
                  <a:pt x="107950" y="53975"/>
                </a:lnTo>
                <a:cubicBezTo>
                  <a:pt x="107950" y="24165"/>
                  <a:pt x="132115" y="0"/>
                  <a:pt x="161925" y="0"/>
                </a:cubicBezTo>
                <a:lnTo>
                  <a:pt x="1963762" y="0"/>
                </a:lnTo>
                <a:cubicBezTo>
                  <a:pt x="1993572" y="0"/>
                  <a:pt x="2017737" y="24165"/>
                  <a:pt x="2017737" y="53975"/>
                </a:cubicBezTo>
                <a:cubicBezTo>
                  <a:pt x="2017737" y="83785"/>
                  <a:pt x="1993572" y="107950"/>
                  <a:pt x="1963762" y="107950"/>
                </a:cubicBezTo>
                <a:lnTo>
                  <a:pt x="1909787" y="107950"/>
                </a:lnTo>
                <a:lnTo>
                  <a:pt x="1909787" y="809625"/>
                </a:lnTo>
                <a:cubicBezTo>
                  <a:pt x="1909787" y="839435"/>
                  <a:pt x="1885622" y="863600"/>
                  <a:pt x="1855812" y="863600"/>
                </a:cubicBezTo>
                <a:lnTo>
                  <a:pt x="53975" y="863600"/>
                </a:lnTo>
                <a:cubicBezTo>
                  <a:pt x="24165" y="863600"/>
                  <a:pt x="0" y="839435"/>
                  <a:pt x="0" y="809625"/>
                </a:cubicBezTo>
                <a:cubicBezTo>
                  <a:pt x="0" y="779815"/>
                  <a:pt x="24165" y="755650"/>
                  <a:pt x="53975" y="755650"/>
                </a:cubicBezTo>
                <a:lnTo>
                  <a:pt x="107950" y="755650"/>
                </a:lnTo>
                <a:close/>
                <a:moveTo>
                  <a:pt x="161925" y="0"/>
                </a:moveTo>
                <a:cubicBezTo>
                  <a:pt x="191735" y="0"/>
                  <a:pt x="215900" y="24165"/>
                  <a:pt x="215900" y="53975"/>
                </a:cubicBezTo>
                <a:cubicBezTo>
                  <a:pt x="215900" y="83785"/>
                  <a:pt x="191735" y="107950"/>
                  <a:pt x="161925" y="107950"/>
                </a:cubicBezTo>
                <a:cubicBezTo>
                  <a:pt x="147020" y="107950"/>
                  <a:pt x="134937" y="95867"/>
                  <a:pt x="134937" y="80962"/>
                </a:cubicBezTo>
                <a:cubicBezTo>
                  <a:pt x="134937" y="66057"/>
                  <a:pt x="147020" y="53974"/>
                  <a:pt x="161925" y="53974"/>
                </a:cubicBezTo>
                <a:lnTo>
                  <a:pt x="215900" y="53975"/>
                </a:lnTo>
                <a:moveTo>
                  <a:pt x="1909787" y="107950"/>
                </a:moveTo>
                <a:lnTo>
                  <a:pt x="161925" y="107950"/>
                </a:lnTo>
                <a:moveTo>
                  <a:pt x="53975" y="755650"/>
                </a:moveTo>
                <a:cubicBezTo>
                  <a:pt x="68880" y="755650"/>
                  <a:pt x="80963" y="767733"/>
                  <a:pt x="80963" y="782638"/>
                </a:cubicBezTo>
                <a:cubicBezTo>
                  <a:pt x="80963" y="797543"/>
                  <a:pt x="68880" y="809626"/>
                  <a:pt x="53975" y="809626"/>
                </a:cubicBezTo>
                <a:lnTo>
                  <a:pt x="107950" y="809625"/>
                </a:lnTo>
                <a:moveTo>
                  <a:pt x="53975" y="863600"/>
                </a:moveTo>
                <a:cubicBezTo>
                  <a:pt x="83785" y="863600"/>
                  <a:pt x="107950" y="839435"/>
                  <a:pt x="107950" y="809625"/>
                </a:cubicBezTo>
                <a:lnTo>
                  <a:pt x="107950" y="755650"/>
                </a:lnTo>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1290" tIns="161290" rIns="161290" bIns="107315" numCol="1" spcCol="1270" anchor="ctr" anchorCtr="0">
            <a:noAutofit/>
          </a:bodyPr>
          <a:lstStyle/>
          <a:p>
            <a:pPr lvl="0" algn="ctr" defTabSz="622300">
              <a:lnSpc>
                <a:spcPct val="90000"/>
              </a:lnSpc>
              <a:spcBef>
                <a:spcPct val="0"/>
              </a:spcBef>
              <a:spcAft>
                <a:spcPct val="35000"/>
              </a:spcAft>
            </a:pPr>
            <a:r>
              <a:rPr lang="en-US" sz="1400" kern="1200" dirty="0" smtClean="0"/>
              <a:t>targeted keyword</a:t>
            </a:r>
            <a:br>
              <a:rPr lang="en-US" sz="1400" kern="1200" dirty="0" smtClean="0"/>
            </a:br>
            <a:r>
              <a:rPr lang="en-US" sz="1400" kern="1200" dirty="0" smtClean="0"/>
              <a:t>+</a:t>
            </a:r>
            <a:br>
              <a:rPr lang="en-US" sz="1400" kern="1200" dirty="0" smtClean="0"/>
            </a:br>
            <a:r>
              <a:rPr lang="en-US" sz="1400" kern="1200" dirty="0" smtClean="0"/>
              <a:t>modifiers</a:t>
            </a:r>
            <a:endParaRPr lang="en-US" sz="1400" kern="1200" dirty="0"/>
          </a:p>
        </p:txBody>
      </p:sp>
    </p:spTree>
    <p:extLst>
      <p:ext uri="{BB962C8B-B14F-4D97-AF65-F5344CB8AC3E}">
        <p14:creationId xmlns:p14="http://schemas.microsoft.com/office/powerpoint/2010/main" val="324313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4" grpId="0" animBg="1"/>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19" descr="logo.png"/>
          <p:cNvPicPr>
            <a:picLocks noChangeAspect="1"/>
          </p:cNvPicPr>
          <p:nvPr/>
        </p:nvPicPr>
        <p:blipFill>
          <a:blip r:embed="rId5"/>
          <a:srcRect/>
          <a:stretch>
            <a:fillRect/>
          </a:stretch>
        </p:blipFill>
        <p:spPr bwMode="auto">
          <a:xfrm>
            <a:off x="7543800" y="6096000"/>
            <a:ext cx="1295400" cy="430213"/>
          </a:xfrm>
          <a:prstGeom prst="rect">
            <a:avLst/>
          </a:prstGeom>
          <a:noFill/>
          <a:ln w="9525">
            <a:noFill/>
            <a:miter lim="800000"/>
            <a:headEnd/>
            <a:tailEnd/>
          </a:ln>
        </p:spPr>
      </p:pic>
      <p:sp>
        <p:nvSpPr>
          <p:cNvPr id="10" name="TextBox 16"/>
          <p:cNvSpPr txBox="1">
            <a:spLocks noChangeArrowheads="1"/>
          </p:cNvSpPr>
          <p:nvPr/>
        </p:nvSpPr>
        <p:spPr bwMode="auto">
          <a:xfrm>
            <a:off x="2362200" y="990600"/>
            <a:ext cx="6553200" cy="461665"/>
          </a:xfrm>
          <a:prstGeom prst="rect">
            <a:avLst/>
          </a:prstGeom>
          <a:noFill/>
          <a:ln w="9525">
            <a:noFill/>
            <a:miter lim="800000"/>
            <a:headEnd/>
            <a:tailEnd/>
          </a:ln>
        </p:spPr>
        <p:txBody>
          <a:bodyPr wrap="square">
            <a:spAutoFit/>
          </a:bodyPr>
          <a:lstStyle/>
          <a:p>
            <a:pPr lvl="0"/>
            <a:r>
              <a:rPr lang="en-US" sz="2400" dirty="0" smtClean="0">
                <a:solidFill>
                  <a:srgbClr val="0069AA"/>
                </a:solidFill>
              </a:rPr>
              <a:t>[insert screencast of page keyword research]</a:t>
            </a:r>
          </a:p>
        </p:txBody>
      </p:sp>
      <p:sp>
        <p:nvSpPr>
          <p:cNvPr id="7" name="Rectangle 6"/>
          <p:cNvSpPr/>
          <p:nvPr/>
        </p:nvSpPr>
        <p:spPr>
          <a:xfrm>
            <a:off x="2362200" y="838200"/>
            <a:ext cx="6553200" cy="152400"/>
          </a:xfrm>
          <a:prstGeom prst="rect">
            <a:avLst/>
          </a:prstGeom>
          <a:solidFill>
            <a:srgbClr val="0069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228600" y="838200"/>
            <a:ext cx="2057400" cy="152400"/>
          </a:xfrm>
          <a:prstGeom prst="rect">
            <a:avLst/>
          </a:prstGeom>
          <a:solidFill>
            <a:srgbClr val="82C5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TextBox 4"/>
          <p:cNvSpPr txBox="1">
            <a:spLocks noChangeArrowheads="1"/>
          </p:cNvSpPr>
          <p:nvPr/>
        </p:nvSpPr>
        <p:spPr bwMode="auto">
          <a:xfrm>
            <a:off x="228600" y="228600"/>
            <a:ext cx="8229600" cy="461665"/>
          </a:xfrm>
          <a:prstGeom prst="rect">
            <a:avLst/>
          </a:prstGeom>
          <a:noFill/>
          <a:ln w="9525">
            <a:noFill/>
            <a:miter lim="800000"/>
            <a:headEnd/>
            <a:tailEnd/>
          </a:ln>
        </p:spPr>
        <p:txBody>
          <a:bodyPr>
            <a:spAutoFit/>
          </a:bodyPr>
          <a:lstStyle/>
          <a:p>
            <a:r>
              <a:rPr lang="en-US" sz="2400" dirty="0" smtClean="0">
                <a:solidFill>
                  <a:srgbClr val="0069AA"/>
                </a:solidFill>
                <a:latin typeface="Tahoma" pitchFamily="34" charset="0"/>
                <a:cs typeface="Tahoma" pitchFamily="34" charset="0"/>
              </a:rPr>
              <a:t>keyword research module</a:t>
            </a:r>
            <a:endParaRPr lang="en-US" sz="2400" dirty="0">
              <a:solidFill>
                <a:srgbClr val="0069AA"/>
              </a:solidFill>
              <a:latin typeface="Tahoma" pitchFamily="34" charset="0"/>
              <a:cs typeface="Tahoma" pitchFamily="34" charset="0"/>
            </a:endParaRPr>
          </a:p>
        </p:txBody>
      </p:sp>
      <p:pic>
        <p:nvPicPr>
          <p:cNvPr id="2" name="page keywords.wmv">
            <a:hlinkClick r:id="" action="ppaction://media"/>
          </p:cNvPr>
          <p:cNvPicPr>
            <a:picLocks noChangeAspect="1"/>
          </p:cNvPicPr>
          <p:nvPr>
            <a:videoFile r:link="rId1"/>
            <p:extLst>
              <p:ext uri="{DAA4B4D4-6D71-4841-9C94-3DE7FCFB9230}">
                <p14:media xmlns:p14="http://schemas.microsoft.com/office/powerpoint/2010/main" r:embed="rId2">
                  <p14:trim end="128495.6608"/>
                </p14:media>
              </p:ext>
            </p:extLst>
          </p:nvPr>
        </p:nvPicPr>
        <p:blipFill>
          <a:blip r:embed="rId6"/>
          <a:stretch>
            <a:fillRect/>
          </a:stretch>
        </p:blipFill>
        <p:spPr>
          <a:xfrm>
            <a:off x="0" y="0"/>
            <a:ext cx="9144000" cy="6858000"/>
          </a:xfrm>
          <a:prstGeom prst="rect">
            <a:avLst/>
          </a:prstGeom>
        </p:spPr>
      </p:pic>
    </p:spTree>
    <p:extLst>
      <p:ext uri="{BB962C8B-B14F-4D97-AF65-F5344CB8AC3E}">
        <p14:creationId xmlns:p14="http://schemas.microsoft.com/office/powerpoint/2010/main" val="416885485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8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19" descr="logo.png"/>
          <p:cNvPicPr>
            <a:picLocks noChangeAspect="1"/>
          </p:cNvPicPr>
          <p:nvPr/>
        </p:nvPicPr>
        <p:blipFill>
          <a:blip r:embed="rId3"/>
          <a:srcRect/>
          <a:stretch>
            <a:fillRect/>
          </a:stretch>
        </p:blipFill>
        <p:spPr bwMode="auto">
          <a:xfrm>
            <a:off x="7543800" y="6096000"/>
            <a:ext cx="1295400" cy="430213"/>
          </a:xfrm>
          <a:prstGeom prst="rect">
            <a:avLst/>
          </a:prstGeom>
          <a:noFill/>
          <a:ln w="9525">
            <a:noFill/>
            <a:miter lim="800000"/>
            <a:headEnd/>
            <a:tailEnd/>
          </a:ln>
        </p:spPr>
      </p:pic>
      <p:sp>
        <p:nvSpPr>
          <p:cNvPr id="7" name="Rectangle 6"/>
          <p:cNvSpPr/>
          <p:nvPr/>
        </p:nvSpPr>
        <p:spPr>
          <a:xfrm>
            <a:off x="2362200" y="838200"/>
            <a:ext cx="6553200" cy="152400"/>
          </a:xfrm>
          <a:prstGeom prst="rect">
            <a:avLst/>
          </a:prstGeom>
          <a:solidFill>
            <a:srgbClr val="0069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228600" y="838200"/>
            <a:ext cx="2057400" cy="152400"/>
          </a:xfrm>
          <a:prstGeom prst="rect">
            <a:avLst/>
          </a:prstGeom>
          <a:solidFill>
            <a:srgbClr val="82C5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82C55B"/>
              </a:solidFill>
            </a:endParaRPr>
          </a:p>
        </p:txBody>
      </p:sp>
      <p:sp>
        <p:nvSpPr>
          <p:cNvPr id="9" name="TextBox 4"/>
          <p:cNvSpPr txBox="1">
            <a:spLocks noChangeArrowheads="1"/>
          </p:cNvSpPr>
          <p:nvPr/>
        </p:nvSpPr>
        <p:spPr bwMode="auto">
          <a:xfrm>
            <a:off x="228600" y="228600"/>
            <a:ext cx="8229600" cy="461665"/>
          </a:xfrm>
          <a:prstGeom prst="rect">
            <a:avLst/>
          </a:prstGeom>
          <a:noFill/>
          <a:ln w="9525">
            <a:noFill/>
            <a:miter lim="800000"/>
            <a:headEnd/>
            <a:tailEnd/>
          </a:ln>
        </p:spPr>
        <p:txBody>
          <a:bodyPr>
            <a:spAutoFit/>
          </a:bodyPr>
          <a:lstStyle/>
          <a:p>
            <a:r>
              <a:rPr lang="en-US" sz="2400" dirty="0" smtClean="0">
                <a:solidFill>
                  <a:srgbClr val="0069AA"/>
                </a:solidFill>
                <a:latin typeface="Tahoma" pitchFamily="34" charset="0"/>
                <a:cs typeface="Tahoma" pitchFamily="34" charset="0"/>
              </a:rPr>
              <a:t>content optimization</a:t>
            </a:r>
            <a:endParaRPr lang="en-US" sz="2400" dirty="0">
              <a:solidFill>
                <a:srgbClr val="0069AA"/>
              </a:solidFill>
              <a:latin typeface="Tahoma" pitchFamily="34" charset="0"/>
              <a:cs typeface="Tahoma" pitchFamily="34" charset="0"/>
            </a:endParaRPr>
          </a:p>
        </p:txBody>
      </p:sp>
      <p:grpSp>
        <p:nvGrpSpPr>
          <p:cNvPr id="19" name="Group 18"/>
          <p:cNvGrpSpPr/>
          <p:nvPr/>
        </p:nvGrpSpPr>
        <p:grpSpPr>
          <a:xfrm>
            <a:off x="2590800" y="1424187"/>
            <a:ext cx="6096000" cy="1095525"/>
            <a:chOff x="2590800" y="1424187"/>
            <a:chExt cx="6096000" cy="1095525"/>
          </a:xfrm>
        </p:grpSpPr>
        <p:sp>
          <p:nvSpPr>
            <p:cNvPr id="5" name="Freeform 4"/>
            <p:cNvSpPr/>
            <p:nvPr/>
          </p:nvSpPr>
          <p:spPr>
            <a:xfrm>
              <a:off x="2590800" y="1645587"/>
              <a:ext cx="6096000" cy="874125"/>
            </a:xfrm>
            <a:custGeom>
              <a:avLst/>
              <a:gdLst>
                <a:gd name="connsiteX0" fmla="*/ 0 w 6096000"/>
                <a:gd name="connsiteY0" fmla="*/ 0 h 874125"/>
                <a:gd name="connsiteX1" fmla="*/ 6096000 w 6096000"/>
                <a:gd name="connsiteY1" fmla="*/ 0 h 874125"/>
                <a:gd name="connsiteX2" fmla="*/ 6096000 w 6096000"/>
                <a:gd name="connsiteY2" fmla="*/ 874125 h 874125"/>
                <a:gd name="connsiteX3" fmla="*/ 0 w 6096000"/>
                <a:gd name="connsiteY3" fmla="*/ 874125 h 874125"/>
                <a:gd name="connsiteX4" fmla="*/ 0 w 6096000"/>
                <a:gd name="connsiteY4" fmla="*/ 0 h 874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874125">
                  <a:moveTo>
                    <a:pt x="0" y="0"/>
                  </a:moveTo>
                  <a:lnTo>
                    <a:pt x="6096000" y="0"/>
                  </a:lnTo>
                  <a:lnTo>
                    <a:pt x="6096000" y="874125"/>
                  </a:lnTo>
                  <a:lnTo>
                    <a:pt x="0" y="874125"/>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73117" tIns="312420" rIns="473117"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t>40 – 70 characters</a:t>
              </a:r>
              <a:endParaRPr lang="en-US" sz="1500" kern="1200" dirty="0"/>
            </a:p>
            <a:p>
              <a:pPr marL="114300" lvl="1" indent="-114300" algn="l" defTabSz="666750">
                <a:lnSpc>
                  <a:spcPct val="90000"/>
                </a:lnSpc>
                <a:spcBef>
                  <a:spcPct val="0"/>
                </a:spcBef>
                <a:spcAft>
                  <a:spcPct val="15000"/>
                </a:spcAft>
                <a:buChar char="••"/>
              </a:pPr>
              <a:r>
                <a:rPr lang="en-US" sz="1500" kern="1200" dirty="0" smtClean="0"/>
                <a:t>use target keyword phrase at least one time</a:t>
              </a:r>
              <a:endParaRPr lang="en-US" sz="1500" kern="1200" dirty="0"/>
            </a:p>
          </p:txBody>
        </p:sp>
        <p:sp>
          <p:nvSpPr>
            <p:cNvPr id="6" name="Freeform 5"/>
            <p:cNvSpPr/>
            <p:nvPr/>
          </p:nvSpPr>
          <p:spPr>
            <a:xfrm>
              <a:off x="2895600" y="1424187"/>
              <a:ext cx="4267200" cy="442800"/>
            </a:xfrm>
            <a:custGeom>
              <a:avLst/>
              <a:gdLst>
                <a:gd name="connsiteX0" fmla="*/ 0 w 4267200"/>
                <a:gd name="connsiteY0" fmla="*/ 73801 h 442800"/>
                <a:gd name="connsiteX1" fmla="*/ 73801 w 4267200"/>
                <a:gd name="connsiteY1" fmla="*/ 0 h 442800"/>
                <a:gd name="connsiteX2" fmla="*/ 4193399 w 4267200"/>
                <a:gd name="connsiteY2" fmla="*/ 0 h 442800"/>
                <a:gd name="connsiteX3" fmla="*/ 4267200 w 4267200"/>
                <a:gd name="connsiteY3" fmla="*/ 73801 h 442800"/>
                <a:gd name="connsiteX4" fmla="*/ 4267200 w 4267200"/>
                <a:gd name="connsiteY4" fmla="*/ 368999 h 442800"/>
                <a:gd name="connsiteX5" fmla="*/ 4193399 w 4267200"/>
                <a:gd name="connsiteY5" fmla="*/ 442800 h 442800"/>
                <a:gd name="connsiteX6" fmla="*/ 73801 w 4267200"/>
                <a:gd name="connsiteY6" fmla="*/ 442800 h 442800"/>
                <a:gd name="connsiteX7" fmla="*/ 0 w 4267200"/>
                <a:gd name="connsiteY7" fmla="*/ 368999 h 442800"/>
                <a:gd name="connsiteX8" fmla="*/ 0 w 4267200"/>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442800">
                  <a:moveTo>
                    <a:pt x="0" y="73801"/>
                  </a:moveTo>
                  <a:cubicBezTo>
                    <a:pt x="0" y="33042"/>
                    <a:pt x="33042" y="0"/>
                    <a:pt x="73801" y="0"/>
                  </a:cubicBezTo>
                  <a:lnTo>
                    <a:pt x="4193399" y="0"/>
                  </a:lnTo>
                  <a:cubicBezTo>
                    <a:pt x="4234158" y="0"/>
                    <a:pt x="4267200" y="33042"/>
                    <a:pt x="4267200" y="73801"/>
                  </a:cubicBezTo>
                  <a:lnTo>
                    <a:pt x="4267200" y="368999"/>
                  </a:lnTo>
                  <a:cubicBezTo>
                    <a:pt x="4267200" y="409758"/>
                    <a:pt x="4234158" y="442800"/>
                    <a:pt x="4193399" y="442800"/>
                  </a:cubicBezTo>
                  <a:lnTo>
                    <a:pt x="73801" y="442800"/>
                  </a:lnTo>
                  <a:cubicBezTo>
                    <a:pt x="33042" y="442800"/>
                    <a:pt x="0" y="409758"/>
                    <a:pt x="0" y="368999"/>
                  </a:cubicBezTo>
                  <a:lnTo>
                    <a:pt x="0" y="7380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906" tIns="21616" rIns="182906" bIns="21616" numCol="1" spcCol="1270" anchor="ctr" anchorCtr="0">
              <a:noAutofit/>
            </a:bodyPr>
            <a:lstStyle/>
            <a:p>
              <a:pPr lvl="0" algn="l" defTabSz="666750">
                <a:lnSpc>
                  <a:spcPct val="90000"/>
                </a:lnSpc>
                <a:spcBef>
                  <a:spcPct val="0"/>
                </a:spcBef>
                <a:spcAft>
                  <a:spcPct val="35000"/>
                </a:spcAft>
              </a:pPr>
              <a:r>
                <a:rPr lang="en-US" sz="1500" kern="1200" dirty="0" smtClean="0"/>
                <a:t>page title</a:t>
              </a:r>
              <a:endParaRPr lang="en-US" sz="1500" kern="1200" dirty="0"/>
            </a:p>
          </p:txBody>
        </p:sp>
      </p:grpSp>
      <p:grpSp>
        <p:nvGrpSpPr>
          <p:cNvPr id="16" name="Group 15"/>
          <p:cNvGrpSpPr/>
          <p:nvPr/>
        </p:nvGrpSpPr>
        <p:grpSpPr>
          <a:xfrm>
            <a:off x="2590800" y="2600712"/>
            <a:ext cx="6096000" cy="1331775"/>
            <a:chOff x="2590800" y="2600712"/>
            <a:chExt cx="6096000" cy="1331775"/>
          </a:xfrm>
        </p:grpSpPr>
        <p:sp>
          <p:nvSpPr>
            <p:cNvPr id="10" name="Freeform 9"/>
            <p:cNvSpPr/>
            <p:nvPr/>
          </p:nvSpPr>
          <p:spPr>
            <a:xfrm>
              <a:off x="2590800" y="2822112"/>
              <a:ext cx="6096000" cy="1110375"/>
            </a:xfrm>
            <a:custGeom>
              <a:avLst/>
              <a:gdLst>
                <a:gd name="connsiteX0" fmla="*/ 0 w 6096000"/>
                <a:gd name="connsiteY0" fmla="*/ 0 h 1110375"/>
                <a:gd name="connsiteX1" fmla="*/ 6096000 w 6096000"/>
                <a:gd name="connsiteY1" fmla="*/ 0 h 1110375"/>
                <a:gd name="connsiteX2" fmla="*/ 6096000 w 6096000"/>
                <a:gd name="connsiteY2" fmla="*/ 1110375 h 1110375"/>
                <a:gd name="connsiteX3" fmla="*/ 0 w 6096000"/>
                <a:gd name="connsiteY3" fmla="*/ 1110375 h 1110375"/>
                <a:gd name="connsiteX4" fmla="*/ 0 w 6096000"/>
                <a:gd name="connsiteY4" fmla="*/ 0 h 1110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1110375">
                  <a:moveTo>
                    <a:pt x="0" y="0"/>
                  </a:moveTo>
                  <a:lnTo>
                    <a:pt x="6096000" y="0"/>
                  </a:lnTo>
                  <a:lnTo>
                    <a:pt x="6096000" y="1110375"/>
                  </a:lnTo>
                  <a:lnTo>
                    <a:pt x="0" y="1110375"/>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73117" tIns="312420" rIns="473117"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t>200 – 800 words</a:t>
              </a:r>
              <a:endParaRPr lang="en-US" sz="1500" kern="1200" dirty="0"/>
            </a:p>
            <a:p>
              <a:pPr marL="114300" lvl="1" indent="-114300" algn="l" defTabSz="666750">
                <a:lnSpc>
                  <a:spcPct val="90000"/>
                </a:lnSpc>
                <a:spcBef>
                  <a:spcPct val="0"/>
                </a:spcBef>
                <a:spcAft>
                  <a:spcPct val="15000"/>
                </a:spcAft>
                <a:buChar char="••"/>
              </a:pPr>
              <a:r>
                <a:rPr lang="en-US" sz="1500" kern="1200" dirty="0" smtClean="0"/>
                <a:t>include target keyword phrase 2 – 4 times</a:t>
              </a:r>
              <a:endParaRPr lang="en-US" sz="1500" kern="1200" dirty="0"/>
            </a:p>
            <a:p>
              <a:pPr marL="114300" lvl="1" indent="-114300" algn="l" defTabSz="666750">
                <a:lnSpc>
                  <a:spcPct val="90000"/>
                </a:lnSpc>
                <a:spcBef>
                  <a:spcPct val="0"/>
                </a:spcBef>
                <a:spcAft>
                  <a:spcPct val="15000"/>
                </a:spcAft>
                <a:buChar char="••"/>
              </a:pPr>
              <a:r>
                <a:rPr lang="en-US" sz="1500" kern="1200" dirty="0" smtClean="0"/>
                <a:t>keyword phrase prominence &gt; 50%</a:t>
              </a:r>
              <a:endParaRPr lang="en-US" sz="1500" kern="1200" dirty="0"/>
            </a:p>
          </p:txBody>
        </p:sp>
        <p:sp>
          <p:nvSpPr>
            <p:cNvPr id="11" name="Freeform 10"/>
            <p:cNvSpPr/>
            <p:nvPr/>
          </p:nvSpPr>
          <p:spPr>
            <a:xfrm>
              <a:off x="2895600" y="2600712"/>
              <a:ext cx="4267200" cy="442800"/>
            </a:xfrm>
            <a:custGeom>
              <a:avLst/>
              <a:gdLst>
                <a:gd name="connsiteX0" fmla="*/ 0 w 4267200"/>
                <a:gd name="connsiteY0" fmla="*/ 73801 h 442800"/>
                <a:gd name="connsiteX1" fmla="*/ 73801 w 4267200"/>
                <a:gd name="connsiteY1" fmla="*/ 0 h 442800"/>
                <a:gd name="connsiteX2" fmla="*/ 4193399 w 4267200"/>
                <a:gd name="connsiteY2" fmla="*/ 0 h 442800"/>
                <a:gd name="connsiteX3" fmla="*/ 4267200 w 4267200"/>
                <a:gd name="connsiteY3" fmla="*/ 73801 h 442800"/>
                <a:gd name="connsiteX4" fmla="*/ 4267200 w 4267200"/>
                <a:gd name="connsiteY4" fmla="*/ 368999 h 442800"/>
                <a:gd name="connsiteX5" fmla="*/ 4193399 w 4267200"/>
                <a:gd name="connsiteY5" fmla="*/ 442800 h 442800"/>
                <a:gd name="connsiteX6" fmla="*/ 73801 w 4267200"/>
                <a:gd name="connsiteY6" fmla="*/ 442800 h 442800"/>
                <a:gd name="connsiteX7" fmla="*/ 0 w 4267200"/>
                <a:gd name="connsiteY7" fmla="*/ 368999 h 442800"/>
                <a:gd name="connsiteX8" fmla="*/ 0 w 4267200"/>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442800">
                  <a:moveTo>
                    <a:pt x="0" y="73801"/>
                  </a:moveTo>
                  <a:cubicBezTo>
                    <a:pt x="0" y="33042"/>
                    <a:pt x="33042" y="0"/>
                    <a:pt x="73801" y="0"/>
                  </a:cubicBezTo>
                  <a:lnTo>
                    <a:pt x="4193399" y="0"/>
                  </a:lnTo>
                  <a:cubicBezTo>
                    <a:pt x="4234158" y="0"/>
                    <a:pt x="4267200" y="33042"/>
                    <a:pt x="4267200" y="73801"/>
                  </a:cubicBezTo>
                  <a:lnTo>
                    <a:pt x="4267200" y="368999"/>
                  </a:lnTo>
                  <a:cubicBezTo>
                    <a:pt x="4267200" y="409758"/>
                    <a:pt x="4234158" y="442800"/>
                    <a:pt x="4193399" y="442800"/>
                  </a:cubicBezTo>
                  <a:lnTo>
                    <a:pt x="73801" y="442800"/>
                  </a:lnTo>
                  <a:cubicBezTo>
                    <a:pt x="33042" y="442800"/>
                    <a:pt x="0" y="409758"/>
                    <a:pt x="0" y="368999"/>
                  </a:cubicBezTo>
                  <a:lnTo>
                    <a:pt x="0" y="7380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906" tIns="21616" rIns="182906" bIns="21616" numCol="1" spcCol="1270" anchor="ctr" anchorCtr="0">
              <a:noAutofit/>
            </a:bodyPr>
            <a:lstStyle/>
            <a:p>
              <a:pPr lvl="0" algn="l" defTabSz="666750">
                <a:lnSpc>
                  <a:spcPct val="90000"/>
                </a:lnSpc>
                <a:spcBef>
                  <a:spcPct val="0"/>
                </a:spcBef>
                <a:spcAft>
                  <a:spcPct val="35000"/>
                </a:spcAft>
              </a:pPr>
              <a:r>
                <a:rPr lang="en-US" sz="1500" kern="1200" dirty="0" smtClean="0"/>
                <a:t>body</a:t>
              </a:r>
              <a:endParaRPr lang="en-US" sz="1500" kern="1200" dirty="0"/>
            </a:p>
          </p:txBody>
        </p:sp>
      </p:grpSp>
      <p:grpSp>
        <p:nvGrpSpPr>
          <p:cNvPr id="17" name="Group 16"/>
          <p:cNvGrpSpPr/>
          <p:nvPr/>
        </p:nvGrpSpPr>
        <p:grpSpPr>
          <a:xfrm>
            <a:off x="2590800" y="4013487"/>
            <a:ext cx="6096000" cy="847462"/>
            <a:chOff x="2590800" y="4013487"/>
            <a:chExt cx="6096000" cy="847462"/>
          </a:xfrm>
        </p:grpSpPr>
        <p:sp>
          <p:nvSpPr>
            <p:cNvPr id="12" name="Freeform 11"/>
            <p:cNvSpPr/>
            <p:nvPr/>
          </p:nvSpPr>
          <p:spPr>
            <a:xfrm>
              <a:off x="2590800" y="4234887"/>
              <a:ext cx="6096000" cy="626062"/>
            </a:xfrm>
            <a:custGeom>
              <a:avLst/>
              <a:gdLst>
                <a:gd name="connsiteX0" fmla="*/ 0 w 6096000"/>
                <a:gd name="connsiteY0" fmla="*/ 0 h 626062"/>
                <a:gd name="connsiteX1" fmla="*/ 6096000 w 6096000"/>
                <a:gd name="connsiteY1" fmla="*/ 0 h 626062"/>
                <a:gd name="connsiteX2" fmla="*/ 6096000 w 6096000"/>
                <a:gd name="connsiteY2" fmla="*/ 626062 h 626062"/>
                <a:gd name="connsiteX3" fmla="*/ 0 w 6096000"/>
                <a:gd name="connsiteY3" fmla="*/ 626062 h 626062"/>
                <a:gd name="connsiteX4" fmla="*/ 0 w 6096000"/>
                <a:gd name="connsiteY4" fmla="*/ 0 h 626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26062">
                  <a:moveTo>
                    <a:pt x="0" y="0"/>
                  </a:moveTo>
                  <a:lnTo>
                    <a:pt x="6096000" y="0"/>
                  </a:lnTo>
                  <a:lnTo>
                    <a:pt x="6096000" y="626062"/>
                  </a:lnTo>
                  <a:lnTo>
                    <a:pt x="0" y="626062"/>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73117" tIns="312420" rIns="473117"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t> &lt; 160 </a:t>
              </a:r>
              <a:r>
                <a:rPr lang="en-US" sz="1500" dirty="0" smtClean="0"/>
                <a:t>characters</a:t>
              </a:r>
              <a:endParaRPr lang="en-US" sz="1500" kern="1200" dirty="0"/>
            </a:p>
          </p:txBody>
        </p:sp>
        <p:sp>
          <p:nvSpPr>
            <p:cNvPr id="13" name="Freeform 12"/>
            <p:cNvSpPr/>
            <p:nvPr/>
          </p:nvSpPr>
          <p:spPr>
            <a:xfrm>
              <a:off x="2895600" y="4013487"/>
              <a:ext cx="4267200" cy="442800"/>
            </a:xfrm>
            <a:custGeom>
              <a:avLst/>
              <a:gdLst>
                <a:gd name="connsiteX0" fmla="*/ 0 w 4267200"/>
                <a:gd name="connsiteY0" fmla="*/ 73801 h 442800"/>
                <a:gd name="connsiteX1" fmla="*/ 73801 w 4267200"/>
                <a:gd name="connsiteY1" fmla="*/ 0 h 442800"/>
                <a:gd name="connsiteX2" fmla="*/ 4193399 w 4267200"/>
                <a:gd name="connsiteY2" fmla="*/ 0 h 442800"/>
                <a:gd name="connsiteX3" fmla="*/ 4267200 w 4267200"/>
                <a:gd name="connsiteY3" fmla="*/ 73801 h 442800"/>
                <a:gd name="connsiteX4" fmla="*/ 4267200 w 4267200"/>
                <a:gd name="connsiteY4" fmla="*/ 368999 h 442800"/>
                <a:gd name="connsiteX5" fmla="*/ 4193399 w 4267200"/>
                <a:gd name="connsiteY5" fmla="*/ 442800 h 442800"/>
                <a:gd name="connsiteX6" fmla="*/ 73801 w 4267200"/>
                <a:gd name="connsiteY6" fmla="*/ 442800 h 442800"/>
                <a:gd name="connsiteX7" fmla="*/ 0 w 4267200"/>
                <a:gd name="connsiteY7" fmla="*/ 368999 h 442800"/>
                <a:gd name="connsiteX8" fmla="*/ 0 w 4267200"/>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442800">
                  <a:moveTo>
                    <a:pt x="0" y="73801"/>
                  </a:moveTo>
                  <a:cubicBezTo>
                    <a:pt x="0" y="33042"/>
                    <a:pt x="33042" y="0"/>
                    <a:pt x="73801" y="0"/>
                  </a:cubicBezTo>
                  <a:lnTo>
                    <a:pt x="4193399" y="0"/>
                  </a:lnTo>
                  <a:cubicBezTo>
                    <a:pt x="4234158" y="0"/>
                    <a:pt x="4267200" y="33042"/>
                    <a:pt x="4267200" y="73801"/>
                  </a:cubicBezTo>
                  <a:lnTo>
                    <a:pt x="4267200" y="368999"/>
                  </a:lnTo>
                  <a:cubicBezTo>
                    <a:pt x="4267200" y="409758"/>
                    <a:pt x="4234158" y="442800"/>
                    <a:pt x="4193399" y="442800"/>
                  </a:cubicBezTo>
                  <a:lnTo>
                    <a:pt x="73801" y="442800"/>
                  </a:lnTo>
                  <a:cubicBezTo>
                    <a:pt x="33042" y="442800"/>
                    <a:pt x="0" y="409758"/>
                    <a:pt x="0" y="368999"/>
                  </a:cubicBezTo>
                  <a:lnTo>
                    <a:pt x="0" y="7380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906" tIns="21616" rIns="182906" bIns="21616" numCol="1" spcCol="1270" anchor="ctr" anchorCtr="0">
              <a:noAutofit/>
            </a:bodyPr>
            <a:lstStyle/>
            <a:p>
              <a:pPr lvl="0" algn="l" defTabSz="666750">
                <a:lnSpc>
                  <a:spcPct val="90000"/>
                </a:lnSpc>
                <a:spcBef>
                  <a:spcPct val="0"/>
                </a:spcBef>
                <a:spcAft>
                  <a:spcPct val="35000"/>
                </a:spcAft>
              </a:pPr>
              <a:r>
                <a:rPr lang="en-US" sz="1500" kern="1200" dirty="0" smtClean="0"/>
                <a:t>meta description</a:t>
              </a:r>
              <a:endParaRPr lang="en-US" sz="1500" kern="1200" dirty="0"/>
            </a:p>
          </p:txBody>
        </p:sp>
      </p:grpSp>
      <p:grpSp>
        <p:nvGrpSpPr>
          <p:cNvPr id="18" name="Group 17"/>
          <p:cNvGrpSpPr/>
          <p:nvPr/>
        </p:nvGrpSpPr>
        <p:grpSpPr>
          <a:xfrm>
            <a:off x="2590800" y="4941950"/>
            <a:ext cx="6096000" cy="847462"/>
            <a:chOff x="2590800" y="4941950"/>
            <a:chExt cx="6096000" cy="847462"/>
          </a:xfrm>
        </p:grpSpPr>
        <p:sp>
          <p:nvSpPr>
            <p:cNvPr id="14" name="Freeform 13"/>
            <p:cNvSpPr/>
            <p:nvPr/>
          </p:nvSpPr>
          <p:spPr>
            <a:xfrm>
              <a:off x="2590800" y="5163350"/>
              <a:ext cx="6096000" cy="626062"/>
            </a:xfrm>
            <a:custGeom>
              <a:avLst/>
              <a:gdLst>
                <a:gd name="connsiteX0" fmla="*/ 0 w 6096000"/>
                <a:gd name="connsiteY0" fmla="*/ 0 h 626062"/>
                <a:gd name="connsiteX1" fmla="*/ 6096000 w 6096000"/>
                <a:gd name="connsiteY1" fmla="*/ 0 h 626062"/>
                <a:gd name="connsiteX2" fmla="*/ 6096000 w 6096000"/>
                <a:gd name="connsiteY2" fmla="*/ 626062 h 626062"/>
                <a:gd name="connsiteX3" fmla="*/ 0 w 6096000"/>
                <a:gd name="connsiteY3" fmla="*/ 626062 h 626062"/>
                <a:gd name="connsiteX4" fmla="*/ 0 w 6096000"/>
                <a:gd name="connsiteY4" fmla="*/ 0 h 626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26062">
                  <a:moveTo>
                    <a:pt x="0" y="0"/>
                  </a:moveTo>
                  <a:lnTo>
                    <a:pt x="6096000" y="0"/>
                  </a:lnTo>
                  <a:lnTo>
                    <a:pt x="6096000" y="626062"/>
                  </a:lnTo>
                  <a:lnTo>
                    <a:pt x="0" y="626062"/>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73117" tIns="312420" rIns="473117"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t>1 – 15 phrases</a:t>
              </a:r>
              <a:endParaRPr lang="en-US" sz="1500" kern="1200" dirty="0"/>
            </a:p>
          </p:txBody>
        </p:sp>
        <p:sp>
          <p:nvSpPr>
            <p:cNvPr id="15" name="Freeform 14"/>
            <p:cNvSpPr/>
            <p:nvPr/>
          </p:nvSpPr>
          <p:spPr>
            <a:xfrm>
              <a:off x="2895600" y="4941950"/>
              <a:ext cx="4267200" cy="442800"/>
            </a:xfrm>
            <a:custGeom>
              <a:avLst/>
              <a:gdLst>
                <a:gd name="connsiteX0" fmla="*/ 0 w 4267200"/>
                <a:gd name="connsiteY0" fmla="*/ 73801 h 442800"/>
                <a:gd name="connsiteX1" fmla="*/ 73801 w 4267200"/>
                <a:gd name="connsiteY1" fmla="*/ 0 h 442800"/>
                <a:gd name="connsiteX2" fmla="*/ 4193399 w 4267200"/>
                <a:gd name="connsiteY2" fmla="*/ 0 h 442800"/>
                <a:gd name="connsiteX3" fmla="*/ 4267200 w 4267200"/>
                <a:gd name="connsiteY3" fmla="*/ 73801 h 442800"/>
                <a:gd name="connsiteX4" fmla="*/ 4267200 w 4267200"/>
                <a:gd name="connsiteY4" fmla="*/ 368999 h 442800"/>
                <a:gd name="connsiteX5" fmla="*/ 4193399 w 4267200"/>
                <a:gd name="connsiteY5" fmla="*/ 442800 h 442800"/>
                <a:gd name="connsiteX6" fmla="*/ 73801 w 4267200"/>
                <a:gd name="connsiteY6" fmla="*/ 442800 h 442800"/>
                <a:gd name="connsiteX7" fmla="*/ 0 w 4267200"/>
                <a:gd name="connsiteY7" fmla="*/ 368999 h 442800"/>
                <a:gd name="connsiteX8" fmla="*/ 0 w 4267200"/>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442800">
                  <a:moveTo>
                    <a:pt x="0" y="73801"/>
                  </a:moveTo>
                  <a:cubicBezTo>
                    <a:pt x="0" y="33042"/>
                    <a:pt x="33042" y="0"/>
                    <a:pt x="73801" y="0"/>
                  </a:cubicBezTo>
                  <a:lnTo>
                    <a:pt x="4193399" y="0"/>
                  </a:lnTo>
                  <a:cubicBezTo>
                    <a:pt x="4234158" y="0"/>
                    <a:pt x="4267200" y="33042"/>
                    <a:pt x="4267200" y="73801"/>
                  </a:cubicBezTo>
                  <a:lnTo>
                    <a:pt x="4267200" y="368999"/>
                  </a:lnTo>
                  <a:cubicBezTo>
                    <a:pt x="4267200" y="409758"/>
                    <a:pt x="4234158" y="442800"/>
                    <a:pt x="4193399" y="442800"/>
                  </a:cubicBezTo>
                  <a:lnTo>
                    <a:pt x="73801" y="442800"/>
                  </a:lnTo>
                  <a:cubicBezTo>
                    <a:pt x="33042" y="442800"/>
                    <a:pt x="0" y="409758"/>
                    <a:pt x="0" y="368999"/>
                  </a:cubicBezTo>
                  <a:lnTo>
                    <a:pt x="0" y="7380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906" tIns="21616" rIns="182906" bIns="21616" numCol="1" spcCol="1270" anchor="ctr" anchorCtr="0">
              <a:noAutofit/>
            </a:bodyPr>
            <a:lstStyle/>
            <a:p>
              <a:pPr lvl="0" algn="l" defTabSz="666750">
                <a:lnSpc>
                  <a:spcPct val="90000"/>
                </a:lnSpc>
                <a:spcBef>
                  <a:spcPct val="0"/>
                </a:spcBef>
                <a:spcAft>
                  <a:spcPct val="35000"/>
                </a:spcAft>
              </a:pPr>
              <a:r>
                <a:rPr lang="en-US" sz="1500" kern="1200" dirty="0" smtClean="0"/>
                <a:t>meta keywords</a:t>
              </a:r>
              <a:endParaRPr lang="en-US" sz="1500" kern="1200" dirty="0"/>
            </a:p>
          </p:txBody>
        </p:sp>
      </p:grpSp>
    </p:spTree>
    <p:extLst>
      <p:ext uri="{BB962C8B-B14F-4D97-AF65-F5344CB8AC3E}">
        <p14:creationId xmlns:p14="http://schemas.microsoft.com/office/powerpoint/2010/main" val="3756355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435537"/>
            <a:ext cx="1447800" cy="914400"/>
          </a:xfrm>
          <a:prstGeom prst="rect">
            <a:avLst/>
          </a:prstGeom>
          <a:solidFill>
            <a:srgbClr val="3860BA"/>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o</a:t>
            </a:r>
            <a:r>
              <a:rPr lang="en-US" sz="1400" dirty="0" smtClean="0">
                <a:solidFill>
                  <a:schemeClr val="bg1"/>
                </a:solidFill>
              </a:rPr>
              <a:t>nline </a:t>
            </a:r>
            <a:r>
              <a:rPr lang="en-US" sz="1400" dirty="0">
                <a:solidFill>
                  <a:schemeClr val="bg1"/>
                </a:solidFill>
              </a:rPr>
              <a:t>a</a:t>
            </a:r>
            <a:r>
              <a:rPr lang="en-US" sz="1400" dirty="0" smtClean="0">
                <a:solidFill>
                  <a:schemeClr val="bg1"/>
                </a:solidFill>
              </a:rPr>
              <a:t>dvertising &amp; PR</a:t>
            </a:r>
            <a:endParaRPr lang="en-US" sz="1400" dirty="0">
              <a:solidFill>
                <a:schemeClr val="bg1"/>
              </a:solidFill>
            </a:endParaRPr>
          </a:p>
        </p:txBody>
      </p:sp>
      <p:sp>
        <p:nvSpPr>
          <p:cNvPr id="3" name="Rectangle 2"/>
          <p:cNvSpPr/>
          <p:nvPr/>
        </p:nvSpPr>
        <p:spPr>
          <a:xfrm>
            <a:off x="1676400" y="1435537"/>
            <a:ext cx="1447800" cy="914400"/>
          </a:xfrm>
          <a:prstGeom prst="rect">
            <a:avLst/>
          </a:prstGeom>
          <a:solidFill>
            <a:srgbClr val="3860BA"/>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p</a:t>
            </a:r>
            <a:r>
              <a:rPr lang="en-US" sz="1400" dirty="0" smtClean="0">
                <a:solidFill>
                  <a:schemeClr val="bg1"/>
                </a:solidFill>
              </a:rPr>
              <a:t>erformance based ads</a:t>
            </a:r>
          </a:p>
          <a:p>
            <a:pPr algn="ctr"/>
            <a:r>
              <a:rPr lang="en-US" sz="1400" dirty="0" smtClean="0">
                <a:solidFill>
                  <a:schemeClr val="bg1"/>
                </a:solidFill>
              </a:rPr>
              <a:t>(paid search)</a:t>
            </a:r>
            <a:endParaRPr lang="en-US" sz="1400" dirty="0">
              <a:solidFill>
                <a:schemeClr val="bg1"/>
              </a:solidFill>
            </a:endParaRPr>
          </a:p>
        </p:txBody>
      </p:sp>
      <p:sp>
        <p:nvSpPr>
          <p:cNvPr id="4" name="Rectangle 3"/>
          <p:cNvSpPr/>
          <p:nvPr/>
        </p:nvSpPr>
        <p:spPr>
          <a:xfrm>
            <a:off x="3124200" y="1435537"/>
            <a:ext cx="1447800" cy="914400"/>
          </a:xfrm>
          <a:prstGeom prst="rect">
            <a:avLst/>
          </a:prstGeom>
          <a:solidFill>
            <a:srgbClr val="3860BA">
              <a:alpha val="20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c</a:t>
            </a:r>
            <a:r>
              <a:rPr lang="en-US" sz="1400" dirty="0" smtClean="0">
                <a:solidFill>
                  <a:schemeClr val="bg1"/>
                </a:solidFill>
              </a:rPr>
              <a:t>ontent networking</a:t>
            </a:r>
            <a:endParaRPr lang="en-US" sz="1400" dirty="0">
              <a:solidFill>
                <a:schemeClr val="bg1"/>
              </a:solidFill>
            </a:endParaRPr>
          </a:p>
        </p:txBody>
      </p:sp>
      <p:sp>
        <p:nvSpPr>
          <p:cNvPr id="5" name="Rectangle 4"/>
          <p:cNvSpPr/>
          <p:nvPr/>
        </p:nvSpPr>
        <p:spPr>
          <a:xfrm>
            <a:off x="7467600" y="1435537"/>
            <a:ext cx="1447800" cy="1633657"/>
          </a:xfrm>
          <a:prstGeom prst="rect">
            <a:avLst/>
          </a:prstGeom>
          <a:solidFill>
            <a:srgbClr val="3860BA">
              <a:alpha val="20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solidFill>
              </a:rPr>
              <a:t>Awareness referrals</a:t>
            </a:r>
            <a:endParaRPr lang="en-US" sz="1400" dirty="0">
              <a:solidFill>
                <a:schemeClr val="bg1"/>
              </a:solidFill>
            </a:endParaRPr>
          </a:p>
        </p:txBody>
      </p:sp>
      <p:sp>
        <p:nvSpPr>
          <p:cNvPr id="6" name="Rectangle 5"/>
          <p:cNvSpPr/>
          <p:nvPr/>
        </p:nvSpPr>
        <p:spPr>
          <a:xfrm>
            <a:off x="4800600" y="1435537"/>
            <a:ext cx="2667000" cy="914400"/>
          </a:xfrm>
          <a:prstGeom prst="rect">
            <a:avLst/>
          </a:prstGeom>
          <a:solidFill>
            <a:srgbClr val="3860BA">
              <a:alpha val="20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u</a:t>
            </a:r>
            <a:r>
              <a:rPr lang="en-US" sz="1400" dirty="0" smtClean="0">
                <a:solidFill>
                  <a:schemeClr val="bg1"/>
                </a:solidFill>
              </a:rPr>
              <a:t>ser centered listings</a:t>
            </a:r>
          </a:p>
          <a:p>
            <a:pPr algn="ctr"/>
            <a:r>
              <a:rPr lang="en-US" sz="1400" dirty="0" smtClean="0">
                <a:solidFill>
                  <a:schemeClr val="bg1"/>
                </a:solidFill>
              </a:rPr>
              <a:t>(organic search)</a:t>
            </a:r>
            <a:endParaRPr lang="en-US" sz="1400" dirty="0">
              <a:solidFill>
                <a:schemeClr val="bg1"/>
              </a:solidFill>
            </a:endParaRPr>
          </a:p>
        </p:txBody>
      </p:sp>
      <p:sp>
        <p:nvSpPr>
          <p:cNvPr id="7" name="Rectangle 6"/>
          <p:cNvSpPr/>
          <p:nvPr/>
        </p:nvSpPr>
        <p:spPr>
          <a:xfrm>
            <a:off x="7467600" y="3066217"/>
            <a:ext cx="1447800" cy="1633657"/>
          </a:xfrm>
          <a:prstGeom prst="rect">
            <a:avLst/>
          </a:prstGeom>
          <a:solidFill>
            <a:srgbClr val="3860BA">
              <a:alpha val="20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solidFill>
              </a:rPr>
              <a:t>Peer </a:t>
            </a:r>
            <a:r>
              <a:rPr lang="en-US" sz="1200" dirty="0" smtClean="0">
                <a:solidFill>
                  <a:schemeClr val="bg1"/>
                </a:solidFill>
              </a:rPr>
              <a:t>recommendations</a:t>
            </a:r>
            <a:endParaRPr lang="en-US" sz="1200" dirty="0">
              <a:solidFill>
                <a:schemeClr val="bg1"/>
              </a:solidFill>
            </a:endParaRPr>
          </a:p>
        </p:txBody>
      </p:sp>
      <p:sp>
        <p:nvSpPr>
          <p:cNvPr id="8" name="Rectangle 7"/>
          <p:cNvSpPr/>
          <p:nvPr/>
        </p:nvSpPr>
        <p:spPr>
          <a:xfrm>
            <a:off x="7467600" y="4699874"/>
            <a:ext cx="1447800" cy="914400"/>
          </a:xfrm>
          <a:prstGeom prst="rect">
            <a:avLst/>
          </a:prstGeom>
          <a:solidFill>
            <a:srgbClr val="3860BA">
              <a:alpha val="20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solidFill>
              </a:rPr>
              <a:t>Authority </a:t>
            </a:r>
            <a:r>
              <a:rPr lang="en-US" sz="1200" dirty="0" smtClean="0">
                <a:solidFill>
                  <a:schemeClr val="bg1"/>
                </a:solidFill>
              </a:rPr>
              <a:t>recommendations</a:t>
            </a:r>
            <a:endParaRPr lang="en-US" sz="1200" dirty="0">
              <a:solidFill>
                <a:schemeClr val="bg1"/>
              </a:solidFill>
            </a:endParaRPr>
          </a:p>
        </p:txBody>
      </p:sp>
      <p:sp>
        <p:nvSpPr>
          <p:cNvPr id="9" name="Rectangle 8"/>
          <p:cNvSpPr/>
          <p:nvPr/>
        </p:nvSpPr>
        <p:spPr>
          <a:xfrm>
            <a:off x="7467600" y="5766674"/>
            <a:ext cx="1447800" cy="914400"/>
          </a:xfrm>
          <a:prstGeom prst="rect">
            <a:avLst/>
          </a:prstGeom>
          <a:solidFill>
            <a:srgbClr val="3860BA">
              <a:alpha val="20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solidFill>
              </a:rPr>
              <a:t>Reputation</a:t>
            </a:r>
          </a:p>
          <a:p>
            <a:pPr algn="ctr"/>
            <a:r>
              <a:rPr lang="en-US" sz="1400" dirty="0" smtClean="0">
                <a:solidFill>
                  <a:schemeClr val="bg1"/>
                </a:solidFill>
              </a:rPr>
              <a:t>Management</a:t>
            </a:r>
            <a:endParaRPr lang="en-US" sz="1200" dirty="0">
              <a:solidFill>
                <a:schemeClr val="bg1"/>
              </a:solidFill>
            </a:endParaRPr>
          </a:p>
        </p:txBody>
      </p:sp>
      <p:sp>
        <p:nvSpPr>
          <p:cNvPr id="10" name="Rectangle 9"/>
          <p:cNvSpPr/>
          <p:nvPr/>
        </p:nvSpPr>
        <p:spPr>
          <a:xfrm>
            <a:off x="5257800" y="5766674"/>
            <a:ext cx="1447800" cy="914400"/>
          </a:xfrm>
          <a:prstGeom prst="rect">
            <a:avLst/>
          </a:prstGeom>
          <a:solidFill>
            <a:srgbClr val="3860BA">
              <a:alpha val="20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t</a:t>
            </a:r>
            <a:r>
              <a:rPr lang="en-US" sz="1400" dirty="0" smtClean="0">
                <a:solidFill>
                  <a:schemeClr val="bg1"/>
                </a:solidFill>
              </a:rPr>
              <a:t>rusted advisor</a:t>
            </a:r>
          </a:p>
          <a:p>
            <a:pPr algn="ctr"/>
            <a:r>
              <a:rPr lang="en-US" sz="1400" dirty="0" smtClean="0">
                <a:solidFill>
                  <a:schemeClr val="bg1"/>
                </a:solidFill>
              </a:rPr>
              <a:t>requests</a:t>
            </a:r>
            <a:endParaRPr lang="en-US" sz="1200" dirty="0">
              <a:solidFill>
                <a:schemeClr val="bg1"/>
              </a:solidFill>
            </a:endParaRPr>
          </a:p>
        </p:txBody>
      </p:sp>
      <p:sp>
        <p:nvSpPr>
          <p:cNvPr id="11" name="Rectangle 10"/>
          <p:cNvSpPr/>
          <p:nvPr/>
        </p:nvSpPr>
        <p:spPr>
          <a:xfrm>
            <a:off x="3810000" y="5766674"/>
            <a:ext cx="1447800" cy="914400"/>
          </a:xfrm>
          <a:prstGeom prst="rect">
            <a:avLst/>
          </a:prstGeom>
          <a:solidFill>
            <a:srgbClr val="3860BA">
              <a:alpha val="20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solidFill>
              </a:rPr>
              <a:t>user</a:t>
            </a:r>
          </a:p>
          <a:p>
            <a:pPr algn="ctr"/>
            <a:r>
              <a:rPr lang="en-US" sz="1400" dirty="0" smtClean="0">
                <a:solidFill>
                  <a:schemeClr val="bg1"/>
                </a:solidFill>
              </a:rPr>
              <a:t>requests</a:t>
            </a:r>
            <a:endParaRPr lang="en-US" sz="1200" dirty="0">
              <a:solidFill>
                <a:schemeClr val="bg1"/>
              </a:solidFill>
            </a:endParaRPr>
          </a:p>
        </p:txBody>
      </p:sp>
      <p:sp>
        <p:nvSpPr>
          <p:cNvPr id="12" name="Rectangle 11"/>
          <p:cNvSpPr/>
          <p:nvPr/>
        </p:nvSpPr>
        <p:spPr>
          <a:xfrm>
            <a:off x="2362200" y="5766674"/>
            <a:ext cx="1447800" cy="914400"/>
          </a:xfrm>
          <a:prstGeom prst="rect">
            <a:avLst/>
          </a:prstGeom>
          <a:solidFill>
            <a:srgbClr val="3860BA">
              <a:alpha val="20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r</a:t>
            </a:r>
            <a:r>
              <a:rPr lang="en-US" sz="1400" dirty="0" smtClean="0">
                <a:solidFill>
                  <a:schemeClr val="bg1"/>
                </a:solidFill>
              </a:rPr>
              <a:t>etention programs</a:t>
            </a:r>
            <a:endParaRPr lang="en-US" sz="1200" dirty="0">
              <a:solidFill>
                <a:schemeClr val="bg1"/>
              </a:solidFill>
            </a:endParaRPr>
          </a:p>
        </p:txBody>
      </p:sp>
      <p:sp>
        <p:nvSpPr>
          <p:cNvPr id="13" name="TextBox 12"/>
          <p:cNvSpPr txBox="1"/>
          <p:nvPr/>
        </p:nvSpPr>
        <p:spPr>
          <a:xfrm>
            <a:off x="3975277" y="5458897"/>
            <a:ext cx="1189749" cy="307777"/>
          </a:xfrm>
          <a:prstGeom prst="rect">
            <a:avLst/>
          </a:prstGeom>
          <a:noFill/>
        </p:spPr>
        <p:txBody>
          <a:bodyPr wrap="none" rtlCol="0">
            <a:spAutoFit/>
          </a:bodyPr>
          <a:lstStyle/>
          <a:p>
            <a:r>
              <a:rPr lang="en-US" sz="1400" dirty="0"/>
              <a:t>t</a:t>
            </a:r>
            <a:r>
              <a:rPr lang="en-US" sz="1400" dirty="0" smtClean="0"/>
              <a:t>ouch pieces</a:t>
            </a:r>
            <a:endParaRPr lang="en-US" sz="1400" dirty="0"/>
          </a:p>
        </p:txBody>
      </p:sp>
      <p:sp>
        <p:nvSpPr>
          <p:cNvPr id="14" name="TextBox 13"/>
          <p:cNvSpPr txBox="1"/>
          <p:nvPr/>
        </p:nvSpPr>
        <p:spPr>
          <a:xfrm>
            <a:off x="7511616" y="1143000"/>
            <a:ext cx="1358064" cy="307777"/>
          </a:xfrm>
          <a:prstGeom prst="rect">
            <a:avLst/>
          </a:prstGeom>
          <a:noFill/>
        </p:spPr>
        <p:txBody>
          <a:bodyPr wrap="none" rtlCol="0">
            <a:spAutoFit/>
          </a:bodyPr>
          <a:lstStyle/>
          <a:p>
            <a:r>
              <a:rPr lang="en-US" sz="1400" dirty="0"/>
              <a:t>w</a:t>
            </a:r>
            <a:r>
              <a:rPr lang="en-US" sz="1400" dirty="0" smtClean="0"/>
              <a:t>ord of mouse</a:t>
            </a:r>
            <a:endParaRPr lang="en-US" sz="1400" dirty="0"/>
          </a:p>
        </p:txBody>
      </p:sp>
      <p:sp>
        <p:nvSpPr>
          <p:cNvPr id="15" name="Rectangle 14"/>
          <p:cNvSpPr/>
          <p:nvPr/>
        </p:nvSpPr>
        <p:spPr>
          <a:xfrm>
            <a:off x="228600" y="2883337"/>
            <a:ext cx="1447800" cy="1600200"/>
          </a:xfrm>
          <a:prstGeom prst="rect">
            <a:avLst/>
          </a:prstGeom>
          <a:solidFill>
            <a:srgbClr val="3860BA"/>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t</a:t>
            </a:r>
            <a:r>
              <a:rPr lang="en-US" sz="1400" dirty="0" smtClean="0">
                <a:solidFill>
                  <a:schemeClr val="bg1"/>
                </a:solidFill>
              </a:rPr>
              <a:t>raditional advertising &amp; PR</a:t>
            </a:r>
            <a:endParaRPr lang="en-US" sz="1200" dirty="0">
              <a:solidFill>
                <a:schemeClr val="bg1"/>
              </a:solidFill>
            </a:endParaRPr>
          </a:p>
        </p:txBody>
      </p:sp>
      <p:sp>
        <p:nvSpPr>
          <p:cNvPr id="16" name="Rectangle 15"/>
          <p:cNvSpPr/>
          <p:nvPr/>
        </p:nvSpPr>
        <p:spPr>
          <a:xfrm>
            <a:off x="228600" y="4623674"/>
            <a:ext cx="1447800" cy="1447800"/>
          </a:xfrm>
          <a:prstGeom prst="rect">
            <a:avLst/>
          </a:prstGeom>
          <a:solidFill>
            <a:srgbClr val="3860BA"/>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t</a:t>
            </a:r>
            <a:r>
              <a:rPr lang="en-US" sz="1400" dirty="0" smtClean="0">
                <a:solidFill>
                  <a:schemeClr val="bg1"/>
                </a:solidFill>
              </a:rPr>
              <a:t>raditional sales</a:t>
            </a:r>
            <a:endParaRPr lang="en-US" sz="1200" dirty="0">
              <a:solidFill>
                <a:schemeClr val="bg1"/>
              </a:solidFill>
            </a:endParaRPr>
          </a:p>
        </p:txBody>
      </p:sp>
      <p:sp>
        <p:nvSpPr>
          <p:cNvPr id="17" name="Rectangle 16"/>
          <p:cNvSpPr/>
          <p:nvPr/>
        </p:nvSpPr>
        <p:spPr>
          <a:xfrm>
            <a:off x="228600" y="6071474"/>
            <a:ext cx="1447800" cy="609600"/>
          </a:xfrm>
          <a:prstGeom prst="rect">
            <a:avLst/>
          </a:prstGeom>
          <a:solidFill>
            <a:srgbClr val="3860BA">
              <a:alpha val="20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c</a:t>
            </a:r>
            <a:r>
              <a:rPr lang="en-US" sz="1400" dirty="0" smtClean="0">
                <a:solidFill>
                  <a:schemeClr val="bg1"/>
                </a:solidFill>
              </a:rPr>
              <a:t>ustom service</a:t>
            </a:r>
            <a:endParaRPr lang="en-US" sz="1200" dirty="0">
              <a:solidFill>
                <a:schemeClr val="bg1"/>
              </a:solidFill>
            </a:endParaRPr>
          </a:p>
        </p:txBody>
      </p:sp>
      <p:sp>
        <p:nvSpPr>
          <p:cNvPr id="18" name="TextBox 17"/>
          <p:cNvSpPr txBox="1"/>
          <p:nvPr/>
        </p:nvSpPr>
        <p:spPr>
          <a:xfrm>
            <a:off x="228600" y="2390597"/>
            <a:ext cx="1478290" cy="523220"/>
          </a:xfrm>
          <a:prstGeom prst="rect">
            <a:avLst/>
          </a:prstGeom>
          <a:noFill/>
          <a:ln>
            <a:noFill/>
          </a:ln>
        </p:spPr>
        <p:txBody>
          <a:bodyPr wrap="none" rtlCol="0">
            <a:spAutoFit/>
          </a:bodyPr>
          <a:lstStyle/>
          <a:p>
            <a:pPr algn="ctr"/>
            <a:r>
              <a:rPr lang="en-US" sz="1400" dirty="0" smtClean="0"/>
              <a:t>offline</a:t>
            </a:r>
          </a:p>
          <a:p>
            <a:pPr algn="ctr"/>
            <a:r>
              <a:rPr lang="en-US" sz="1400" dirty="0" smtClean="0"/>
              <a:t>communications</a:t>
            </a:r>
            <a:endParaRPr lang="en-US" sz="1400" dirty="0"/>
          </a:p>
        </p:txBody>
      </p:sp>
      <p:sp>
        <p:nvSpPr>
          <p:cNvPr id="19" name="Rectangle 18"/>
          <p:cNvSpPr/>
          <p:nvPr/>
        </p:nvSpPr>
        <p:spPr>
          <a:xfrm>
            <a:off x="3359086" y="2724699"/>
            <a:ext cx="1813560" cy="1828800"/>
          </a:xfrm>
          <a:prstGeom prst="rect">
            <a:avLst/>
          </a:prstGeom>
          <a:solidFill>
            <a:srgbClr val="3860BA">
              <a:alpha val="20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e</a:t>
            </a:r>
            <a:r>
              <a:rPr lang="en-US" sz="1400" dirty="0" smtClean="0">
                <a:solidFill>
                  <a:schemeClr val="bg1"/>
                </a:solidFill>
              </a:rPr>
              <a:t>ngagement content</a:t>
            </a:r>
            <a:endParaRPr lang="en-US" sz="1200" dirty="0">
              <a:solidFill>
                <a:schemeClr val="bg1"/>
              </a:solidFill>
            </a:endParaRPr>
          </a:p>
        </p:txBody>
      </p:sp>
      <p:sp>
        <p:nvSpPr>
          <p:cNvPr id="20" name="Rectangle 19"/>
          <p:cNvSpPr/>
          <p:nvPr/>
        </p:nvSpPr>
        <p:spPr>
          <a:xfrm>
            <a:off x="1912620" y="3044739"/>
            <a:ext cx="1447800" cy="1524000"/>
          </a:xfrm>
          <a:prstGeom prst="rect">
            <a:avLst/>
          </a:prstGeom>
          <a:solidFill>
            <a:srgbClr val="3860BA"/>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smtClean="0">
                <a:solidFill>
                  <a:schemeClr val="bg1"/>
                </a:solidFill>
              </a:rPr>
              <a:t>brochureware</a:t>
            </a:r>
            <a:endParaRPr lang="en-US" sz="1200" dirty="0">
              <a:solidFill>
                <a:schemeClr val="bg1"/>
              </a:solidFill>
            </a:endParaRPr>
          </a:p>
        </p:txBody>
      </p:sp>
      <p:sp>
        <p:nvSpPr>
          <p:cNvPr id="21" name="Rectangle 20"/>
          <p:cNvSpPr/>
          <p:nvPr/>
        </p:nvSpPr>
        <p:spPr>
          <a:xfrm>
            <a:off x="1914144" y="2724699"/>
            <a:ext cx="1447800" cy="320040"/>
          </a:xfrm>
          <a:prstGeom prst="rect">
            <a:avLst/>
          </a:prstGeom>
          <a:solidFill>
            <a:srgbClr val="3860BA">
              <a:alpha val="20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l</a:t>
            </a:r>
            <a:r>
              <a:rPr lang="en-US" sz="1400" dirty="0" smtClean="0">
                <a:solidFill>
                  <a:schemeClr val="bg1"/>
                </a:solidFill>
              </a:rPr>
              <a:t>anding pages</a:t>
            </a:r>
            <a:endParaRPr lang="en-US" sz="1200" dirty="0">
              <a:solidFill>
                <a:schemeClr val="bg1"/>
              </a:solidFill>
            </a:endParaRPr>
          </a:p>
        </p:txBody>
      </p:sp>
      <p:sp>
        <p:nvSpPr>
          <p:cNvPr id="22" name="Rectangle 21"/>
          <p:cNvSpPr/>
          <p:nvPr/>
        </p:nvSpPr>
        <p:spPr>
          <a:xfrm>
            <a:off x="1912620" y="4553499"/>
            <a:ext cx="5334000" cy="457200"/>
          </a:xfrm>
          <a:prstGeom prst="rect">
            <a:avLst/>
          </a:prstGeom>
          <a:solidFill>
            <a:srgbClr val="3860BA">
              <a:alpha val="20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c</a:t>
            </a:r>
            <a:r>
              <a:rPr lang="en-US" sz="1400" dirty="0" smtClean="0">
                <a:solidFill>
                  <a:schemeClr val="bg1"/>
                </a:solidFill>
              </a:rPr>
              <a:t>onversion mechanisms</a:t>
            </a:r>
            <a:endParaRPr lang="en-US" sz="1200" dirty="0">
              <a:solidFill>
                <a:schemeClr val="bg1"/>
              </a:solidFill>
            </a:endParaRPr>
          </a:p>
        </p:txBody>
      </p:sp>
      <p:sp>
        <p:nvSpPr>
          <p:cNvPr id="23" name="Rectangle 22"/>
          <p:cNvSpPr/>
          <p:nvPr/>
        </p:nvSpPr>
        <p:spPr>
          <a:xfrm>
            <a:off x="1912620" y="5085410"/>
            <a:ext cx="5334000" cy="318552"/>
          </a:xfrm>
          <a:prstGeom prst="rect">
            <a:avLst/>
          </a:prstGeom>
          <a:solidFill>
            <a:srgbClr val="3860BA">
              <a:alpha val="20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c</a:t>
            </a:r>
            <a:r>
              <a:rPr lang="en-US" sz="1400" dirty="0" smtClean="0">
                <a:solidFill>
                  <a:schemeClr val="bg1"/>
                </a:solidFill>
              </a:rPr>
              <a:t>ustomer relationship management</a:t>
            </a:r>
            <a:endParaRPr lang="en-US" sz="1200" dirty="0">
              <a:solidFill>
                <a:schemeClr val="bg1"/>
              </a:solidFill>
            </a:endParaRPr>
          </a:p>
        </p:txBody>
      </p:sp>
      <p:sp>
        <p:nvSpPr>
          <p:cNvPr id="24" name="Rectangle 23"/>
          <p:cNvSpPr/>
          <p:nvPr/>
        </p:nvSpPr>
        <p:spPr>
          <a:xfrm>
            <a:off x="5379053" y="2724699"/>
            <a:ext cx="1867567" cy="914400"/>
          </a:xfrm>
          <a:prstGeom prst="rect">
            <a:avLst/>
          </a:prstGeom>
          <a:solidFill>
            <a:srgbClr val="3860BA">
              <a:alpha val="20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solidFill>
              </a:rPr>
              <a:t>social content</a:t>
            </a:r>
            <a:endParaRPr lang="en-US" sz="1200" dirty="0">
              <a:solidFill>
                <a:schemeClr val="bg1"/>
              </a:solidFill>
            </a:endParaRPr>
          </a:p>
        </p:txBody>
      </p:sp>
      <p:sp>
        <p:nvSpPr>
          <p:cNvPr id="25" name="TextBox 24"/>
          <p:cNvSpPr txBox="1"/>
          <p:nvPr/>
        </p:nvSpPr>
        <p:spPr>
          <a:xfrm>
            <a:off x="2949215" y="2438400"/>
            <a:ext cx="792205" cy="307777"/>
          </a:xfrm>
          <a:prstGeom prst="rect">
            <a:avLst/>
          </a:prstGeom>
          <a:noFill/>
        </p:spPr>
        <p:txBody>
          <a:bodyPr wrap="none" rtlCol="0">
            <a:spAutoFit/>
          </a:bodyPr>
          <a:lstStyle/>
          <a:p>
            <a:r>
              <a:rPr lang="en-US" sz="1400" dirty="0" smtClean="0"/>
              <a:t>website</a:t>
            </a:r>
            <a:endParaRPr lang="en-US" sz="1400" dirty="0"/>
          </a:p>
        </p:txBody>
      </p:sp>
      <p:sp>
        <p:nvSpPr>
          <p:cNvPr id="26" name="TextBox 25"/>
          <p:cNvSpPr txBox="1"/>
          <p:nvPr/>
        </p:nvSpPr>
        <p:spPr>
          <a:xfrm>
            <a:off x="5722770" y="2438400"/>
            <a:ext cx="1180131" cy="307777"/>
          </a:xfrm>
          <a:prstGeom prst="rect">
            <a:avLst/>
          </a:prstGeom>
          <a:noFill/>
        </p:spPr>
        <p:txBody>
          <a:bodyPr wrap="none" rtlCol="0">
            <a:spAutoFit/>
          </a:bodyPr>
          <a:lstStyle/>
          <a:p>
            <a:r>
              <a:rPr lang="en-US" sz="1400" dirty="0"/>
              <a:t>s</a:t>
            </a:r>
            <a:r>
              <a:rPr lang="en-US" sz="1400" dirty="0" smtClean="0"/>
              <a:t>ocial media</a:t>
            </a:r>
            <a:endParaRPr lang="en-US" sz="1400" dirty="0"/>
          </a:p>
        </p:txBody>
      </p:sp>
      <p:sp>
        <p:nvSpPr>
          <p:cNvPr id="27" name="TextBox 26"/>
          <p:cNvSpPr txBox="1"/>
          <p:nvPr/>
        </p:nvSpPr>
        <p:spPr>
          <a:xfrm>
            <a:off x="1066800" y="1158240"/>
            <a:ext cx="2873110" cy="307777"/>
          </a:xfrm>
          <a:prstGeom prst="rect">
            <a:avLst/>
          </a:prstGeom>
          <a:noFill/>
        </p:spPr>
        <p:txBody>
          <a:bodyPr wrap="square" rtlCol="0">
            <a:spAutoFit/>
          </a:bodyPr>
          <a:lstStyle/>
          <a:p>
            <a:pPr algn="ctr"/>
            <a:r>
              <a:rPr lang="en-US" sz="1400" dirty="0"/>
              <a:t>o</a:t>
            </a:r>
            <a:r>
              <a:rPr lang="en-US" sz="1400" dirty="0" smtClean="0"/>
              <a:t>nline corporate communications</a:t>
            </a:r>
            <a:endParaRPr lang="en-US" sz="1400" dirty="0"/>
          </a:p>
        </p:txBody>
      </p:sp>
      <p:sp>
        <p:nvSpPr>
          <p:cNvPr id="28" name="Rectangle 27"/>
          <p:cNvSpPr/>
          <p:nvPr/>
        </p:nvSpPr>
        <p:spPr>
          <a:xfrm>
            <a:off x="5379051" y="3620882"/>
            <a:ext cx="1867567" cy="914400"/>
          </a:xfrm>
          <a:prstGeom prst="rect">
            <a:avLst/>
          </a:prstGeom>
          <a:solidFill>
            <a:srgbClr val="3860BA">
              <a:alpha val="20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u</a:t>
            </a:r>
            <a:r>
              <a:rPr lang="en-US" sz="1400" dirty="0" smtClean="0">
                <a:solidFill>
                  <a:schemeClr val="bg1"/>
                </a:solidFill>
              </a:rPr>
              <a:t>ser engagement</a:t>
            </a:r>
            <a:endParaRPr lang="en-US" sz="1200" dirty="0">
              <a:solidFill>
                <a:schemeClr val="bg1"/>
              </a:solidFill>
            </a:endParaRPr>
          </a:p>
        </p:txBody>
      </p:sp>
      <p:sp>
        <p:nvSpPr>
          <p:cNvPr id="29" name="TextBox 4"/>
          <p:cNvSpPr txBox="1">
            <a:spLocks noChangeArrowheads="1"/>
          </p:cNvSpPr>
          <p:nvPr/>
        </p:nvSpPr>
        <p:spPr bwMode="auto">
          <a:xfrm>
            <a:off x="228600" y="228600"/>
            <a:ext cx="8229600" cy="461665"/>
          </a:xfrm>
          <a:prstGeom prst="rect">
            <a:avLst/>
          </a:prstGeom>
          <a:noFill/>
          <a:ln w="9525">
            <a:noFill/>
            <a:miter lim="800000"/>
            <a:headEnd/>
            <a:tailEnd/>
          </a:ln>
        </p:spPr>
        <p:txBody>
          <a:bodyPr>
            <a:spAutoFit/>
          </a:bodyPr>
          <a:lstStyle/>
          <a:p>
            <a:r>
              <a:rPr lang="en-US" sz="2400" dirty="0" smtClean="0">
                <a:solidFill>
                  <a:srgbClr val="0069AA"/>
                </a:solidFill>
                <a:latin typeface="Tahoma" pitchFamily="34" charset="0"/>
                <a:cs typeface="Tahoma" pitchFamily="34" charset="0"/>
              </a:rPr>
              <a:t>Typical site</a:t>
            </a:r>
            <a:endParaRPr lang="en-US" sz="2400" dirty="0">
              <a:solidFill>
                <a:srgbClr val="0069AA"/>
              </a:solidFill>
              <a:latin typeface="Tahoma" pitchFamily="34" charset="0"/>
              <a:cs typeface="Tahoma" pitchFamily="34" charset="0"/>
            </a:endParaRPr>
          </a:p>
        </p:txBody>
      </p:sp>
      <p:grpSp>
        <p:nvGrpSpPr>
          <p:cNvPr id="30" name="Group 29"/>
          <p:cNvGrpSpPr/>
          <p:nvPr/>
        </p:nvGrpSpPr>
        <p:grpSpPr>
          <a:xfrm>
            <a:off x="228600" y="838200"/>
            <a:ext cx="8686800" cy="152400"/>
            <a:chOff x="228600" y="838200"/>
            <a:chExt cx="8686800" cy="152400"/>
          </a:xfrm>
        </p:grpSpPr>
        <p:sp>
          <p:nvSpPr>
            <p:cNvPr id="31" name="Rectangle 30"/>
            <p:cNvSpPr/>
            <p:nvPr/>
          </p:nvSpPr>
          <p:spPr>
            <a:xfrm>
              <a:off x="2362200" y="838200"/>
              <a:ext cx="6553200" cy="152400"/>
            </a:xfrm>
            <a:prstGeom prst="rect">
              <a:avLst/>
            </a:prstGeom>
            <a:solidFill>
              <a:srgbClr val="0069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Rectangle 31"/>
            <p:cNvSpPr/>
            <p:nvPr/>
          </p:nvSpPr>
          <p:spPr>
            <a:xfrm>
              <a:off x="228600" y="838200"/>
              <a:ext cx="2057400" cy="152400"/>
            </a:xfrm>
            <a:prstGeom prst="rect">
              <a:avLst/>
            </a:prstGeom>
            <a:solidFill>
              <a:srgbClr val="82C5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pic>
        <p:nvPicPr>
          <p:cNvPr id="3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8093"/>
          <a:stretch/>
        </p:blipFill>
        <p:spPr bwMode="auto">
          <a:xfrm>
            <a:off x="3548418" y="-24938"/>
            <a:ext cx="5637580" cy="688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1508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19" descr="logo.png"/>
          <p:cNvPicPr>
            <a:picLocks noChangeAspect="1"/>
          </p:cNvPicPr>
          <p:nvPr/>
        </p:nvPicPr>
        <p:blipFill>
          <a:blip r:embed="rId5"/>
          <a:srcRect/>
          <a:stretch>
            <a:fillRect/>
          </a:stretch>
        </p:blipFill>
        <p:spPr bwMode="auto">
          <a:xfrm>
            <a:off x="7543800" y="6096000"/>
            <a:ext cx="1295400" cy="430213"/>
          </a:xfrm>
          <a:prstGeom prst="rect">
            <a:avLst/>
          </a:prstGeom>
          <a:noFill/>
          <a:ln w="9525">
            <a:noFill/>
            <a:miter lim="800000"/>
            <a:headEnd/>
            <a:tailEnd/>
          </a:ln>
        </p:spPr>
      </p:pic>
      <p:sp>
        <p:nvSpPr>
          <p:cNvPr id="10" name="TextBox 16"/>
          <p:cNvSpPr txBox="1">
            <a:spLocks noChangeArrowheads="1"/>
          </p:cNvSpPr>
          <p:nvPr/>
        </p:nvSpPr>
        <p:spPr bwMode="auto">
          <a:xfrm>
            <a:off x="2362200" y="990600"/>
            <a:ext cx="6553200" cy="461665"/>
          </a:xfrm>
          <a:prstGeom prst="rect">
            <a:avLst/>
          </a:prstGeom>
          <a:noFill/>
          <a:ln w="9525">
            <a:noFill/>
            <a:miter lim="800000"/>
            <a:headEnd/>
            <a:tailEnd/>
          </a:ln>
        </p:spPr>
        <p:txBody>
          <a:bodyPr wrap="square">
            <a:spAutoFit/>
          </a:bodyPr>
          <a:lstStyle/>
          <a:p>
            <a:pPr lvl="0"/>
            <a:r>
              <a:rPr lang="en-US" sz="2400" dirty="0" smtClean="0">
                <a:solidFill>
                  <a:srgbClr val="0069AA"/>
                </a:solidFill>
              </a:rPr>
              <a:t>[insert screencast of content optimizer]</a:t>
            </a:r>
          </a:p>
        </p:txBody>
      </p:sp>
      <p:sp>
        <p:nvSpPr>
          <p:cNvPr id="7" name="Rectangle 6"/>
          <p:cNvSpPr/>
          <p:nvPr/>
        </p:nvSpPr>
        <p:spPr>
          <a:xfrm>
            <a:off x="2362200" y="838200"/>
            <a:ext cx="6553200" cy="152400"/>
          </a:xfrm>
          <a:prstGeom prst="rect">
            <a:avLst/>
          </a:prstGeom>
          <a:solidFill>
            <a:srgbClr val="0069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228600" y="838200"/>
            <a:ext cx="2057400" cy="152400"/>
          </a:xfrm>
          <a:prstGeom prst="rect">
            <a:avLst/>
          </a:prstGeom>
          <a:solidFill>
            <a:srgbClr val="82C5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TextBox 4"/>
          <p:cNvSpPr txBox="1">
            <a:spLocks noChangeArrowheads="1"/>
          </p:cNvSpPr>
          <p:nvPr/>
        </p:nvSpPr>
        <p:spPr bwMode="auto">
          <a:xfrm>
            <a:off x="228600" y="228600"/>
            <a:ext cx="8229600" cy="461665"/>
          </a:xfrm>
          <a:prstGeom prst="rect">
            <a:avLst/>
          </a:prstGeom>
          <a:noFill/>
          <a:ln w="9525">
            <a:noFill/>
            <a:miter lim="800000"/>
            <a:headEnd/>
            <a:tailEnd/>
          </a:ln>
        </p:spPr>
        <p:txBody>
          <a:bodyPr>
            <a:spAutoFit/>
          </a:bodyPr>
          <a:lstStyle/>
          <a:p>
            <a:r>
              <a:rPr lang="en-US" sz="2400" dirty="0" smtClean="0">
                <a:solidFill>
                  <a:srgbClr val="0069AA"/>
                </a:solidFill>
                <a:latin typeface="Tahoma" pitchFamily="34" charset="0"/>
                <a:cs typeface="Tahoma" pitchFamily="34" charset="0"/>
              </a:rPr>
              <a:t>content analysis module</a:t>
            </a:r>
            <a:endParaRPr lang="en-US" sz="2400" dirty="0">
              <a:solidFill>
                <a:srgbClr val="0069AA"/>
              </a:solidFill>
              <a:latin typeface="Tahoma" pitchFamily="34" charset="0"/>
              <a:cs typeface="Tahoma" pitchFamily="34" charset="0"/>
            </a:endParaRPr>
          </a:p>
        </p:txBody>
      </p:sp>
      <p:pic>
        <p:nvPicPr>
          <p:cNvPr id="2" name="Untitled.wmv">
            <a:hlinkClick r:id="" action="ppaction://media"/>
          </p:cNvPr>
          <p:cNvPicPr>
            <a:picLocks noChangeAspect="1"/>
          </p:cNvPicPr>
          <p:nvPr>
            <a:videoFile r:link="rId1"/>
            <p:extLst>
              <p:ext uri="{DAA4B4D4-6D71-4841-9C94-3DE7FCFB9230}">
                <p14:media xmlns:p14="http://schemas.microsoft.com/office/powerpoint/2010/main" r:embed="rId2">
                  <p14:trim end="224581.8592"/>
                </p14:media>
              </p:ext>
            </p:extLst>
          </p:nvPr>
        </p:nvPicPr>
        <p:blipFill>
          <a:blip r:embed="rId6"/>
          <a:stretch>
            <a:fillRect/>
          </a:stretch>
        </p:blipFill>
        <p:spPr>
          <a:xfrm>
            <a:off x="0" y="0"/>
            <a:ext cx="9144000" cy="6858000"/>
          </a:xfrm>
          <a:prstGeom prst="rect">
            <a:avLst/>
          </a:prstGeom>
        </p:spPr>
      </p:pic>
    </p:spTree>
    <p:extLst>
      <p:ext uri="{BB962C8B-B14F-4D97-AF65-F5344CB8AC3E}">
        <p14:creationId xmlns:p14="http://schemas.microsoft.com/office/powerpoint/2010/main" val="221957685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0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686" t="5920" r="2239"/>
          <a:stretch/>
        </p:blipFill>
        <p:spPr bwMode="auto">
          <a:xfrm>
            <a:off x="228600" y="838200"/>
            <a:ext cx="86868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362200" y="838200"/>
            <a:ext cx="6553200" cy="152400"/>
          </a:xfrm>
          <a:prstGeom prst="rect">
            <a:avLst/>
          </a:prstGeom>
          <a:solidFill>
            <a:srgbClr val="0069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228600" y="838200"/>
            <a:ext cx="2057400" cy="152400"/>
          </a:xfrm>
          <a:prstGeom prst="rect">
            <a:avLst/>
          </a:prstGeom>
          <a:solidFill>
            <a:srgbClr val="82C5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TextBox 4"/>
          <p:cNvSpPr txBox="1">
            <a:spLocks noChangeArrowheads="1"/>
          </p:cNvSpPr>
          <p:nvPr/>
        </p:nvSpPr>
        <p:spPr bwMode="auto">
          <a:xfrm>
            <a:off x="228600" y="228600"/>
            <a:ext cx="8229600" cy="461665"/>
          </a:xfrm>
          <a:prstGeom prst="rect">
            <a:avLst/>
          </a:prstGeom>
          <a:noFill/>
          <a:ln w="9525">
            <a:noFill/>
            <a:miter lim="800000"/>
            <a:headEnd/>
            <a:tailEnd/>
          </a:ln>
        </p:spPr>
        <p:txBody>
          <a:bodyPr>
            <a:spAutoFit/>
          </a:bodyPr>
          <a:lstStyle/>
          <a:p>
            <a:r>
              <a:rPr lang="en-US" sz="2400" dirty="0">
                <a:solidFill>
                  <a:srgbClr val="0069AA"/>
                </a:solidFill>
                <a:latin typeface="Tahoma" pitchFamily="34" charset="0"/>
                <a:cs typeface="Tahoma" pitchFamily="34" charset="0"/>
              </a:rPr>
              <a:t>a</a:t>
            </a:r>
            <a:r>
              <a:rPr lang="en-US" sz="2400" dirty="0" smtClean="0">
                <a:solidFill>
                  <a:srgbClr val="0069AA"/>
                </a:solidFill>
                <a:latin typeface="Tahoma" pitchFamily="34" charset="0"/>
                <a:cs typeface="Tahoma" pitchFamily="34" charset="0"/>
              </a:rPr>
              <a:t>ll-in-one optimization kit</a:t>
            </a:r>
            <a:endParaRPr lang="en-US" sz="2400" dirty="0">
              <a:solidFill>
                <a:srgbClr val="0069AA"/>
              </a:solidFill>
              <a:latin typeface="Tahoma" pitchFamily="34" charset="0"/>
              <a:cs typeface="Tahoma" pitchFamily="34" charset="0"/>
            </a:endParaRPr>
          </a:p>
        </p:txBody>
      </p:sp>
      <p:sp>
        <p:nvSpPr>
          <p:cNvPr id="11" name="Rectangle 10"/>
          <p:cNvSpPr/>
          <p:nvPr/>
        </p:nvSpPr>
        <p:spPr>
          <a:xfrm>
            <a:off x="2286000" y="701537"/>
            <a:ext cx="76200" cy="6004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362200" y="990600"/>
            <a:ext cx="6553200" cy="5715000"/>
          </a:xfrm>
          <a:prstGeom prst="rect">
            <a:avLst/>
          </a:prstGeom>
          <a:solidFill>
            <a:srgbClr val="0069AA">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TextBox 16"/>
          <p:cNvSpPr txBox="1">
            <a:spLocks noChangeArrowheads="1"/>
          </p:cNvSpPr>
          <p:nvPr/>
        </p:nvSpPr>
        <p:spPr bwMode="auto">
          <a:xfrm rot="16200000">
            <a:off x="1196433" y="3226514"/>
            <a:ext cx="3590441" cy="954107"/>
          </a:xfrm>
          <a:prstGeom prst="rect">
            <a:avLst/>
          </a:prstGeom>
          <a:noFill/>
          <a:ln w="9525">
            <a:noFill/>
            <a:miter lim="800000"/>
            <a:headEnd/>
            <a:tailEnd/>
          </a:ln>
        </p:spPr>
        <p:txBody>
          <a:bodyPr wrap="square">
            <a:spAutoFit/>
          </a:bodyPr>
          <a:lstStyle/>
          <a:p>
            <a:pPr algn="ctr"/>
            <a:r>
              <a:rPr lang="en-US" sz="4000" dirty="0" smtClean="0">
                <a:solidFill>
                  <a:schemeClr val="bg1"/>
                </a:solidFill>
                <a:latin typeface="Tahoma" pitchFamily="34" charset="0"/>
              </a:rPr>
              <a:t>SEO Tools</a:t>
            </a:r>
          </a:p>
          <a:p>
            <a:endParaRPr lang="en-US" sz="1600" dirty="0" smtClean="0">
              <a:latin typeface="Tahoma" pitchFamily="34" charset="0"/>
            </a:endParaRPr>
          </a:p>
        </p:txBody>
      </p:sp>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12214" b="29771"/>
          <a:stretch/>
        </p:blipFill>
        <p:spPr bwMode="auto">
          <a:xfrm>
            <a:off x="3200400" y="914399"/>
            <a:ext cx="5397266" cy="5791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0849582"/>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1+#ppt_w/2"/>
                                          </p:val>
                                        </p:tav>
                                        <p:tav tm="100000">
                                          <p:val>
                                            <p:strVal val="#ppt_x"/>
                                          </p:val>
                                        </p:tav>
                                      </p:tavLst>
                                    </p:anim>
                                    <p:anim calcmode="lin" valueType="num">
                                      <p:cBhvr additive="base">
                                        <p:cTn id="17" dur="500" fill="hold"/>
                                        <p:tgtEl>
                                          <p:spTgt spid="7"/>
                                        </p:tgtEl>
                                        <p:attrNameLst>
                                          <p:attrName>ppt_y</p:attrName>
                                        </p:attrNameLst>
                                      </p:cBhvr>
                                      <p:tavLst>
                                        <p:tav tm="0">
                                          <p:val>
                                            <p:strVal val="#ppt_y"/>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par>
                          <p:cTn id="26" fill="hold">
                            <p:stCondLst>
                              <p:cond delay="1500"/>
                            </p:stCondLst>
                            <p:childTnLst>
                              <p:par>
                                <p:cTn id="27" presetID="22" presetClass="entr" presetSubtype="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up)">
                                      <p:cBhvr>
                                        <p:cTn id="29" dur="500"/>
                                        <p:tgtEl>
                                          <p:spTgt spid="10"/>
                                        </p:tgtEl>
                                      </p:cBhvr>
                                    </p:animEffect>
                                  </p:childTnLst>
                                </p:cTn>
                              </p:par>
                              <p:par>
                                <p:cTn id="30" presetID="10" presetClass="entr" presetSubtype="0" fill="hold" nodeType="withEffect">
                                  <p:stCondLst>
                                    <p:cond delay="0"/>
                                  </p:stCondLst>
                                  <p:childTnLst>
                                    <p:set>
                                      <p:cBhvr>
                                        <p:cTn id="31" dur="1" fill="hold">
                                          <p:stCondLst>
                                            <p:cond delay="0"/>
                                          </p:stCondLst>
                                        </p:cTn>
                                        <p:tgtEl>
                                          <p:spTgt spid="3075"/>
                                        </p:tgtEl>
                                        <p:attrNameLst>
                                          <p:attrName>style.visibility</p:attrName>
                                        </p:attrNameLst>
                                      </p:cBhvr>
                                      <p:to>
                                        <p:strVal val="visible"/>
                                      </p:to>
                                    </p:set>
                                    <p:animEffect transition="in" filter="fade">
                                      <p:cBhvr>
                                        <p:cTn id="32"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1" grpId="0" animBg="1"/>
      <p:bldP spid="12" grpId="0" animBg="1"/>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19" descr="logo.png"/>
          <p:cNvPicPr>
            <a:picLocks noChangeAspect="1"/>
          </p:cNvPicPr>
          <p:nvPr/>
        </p:nvPicPr>
        <p:blipFill>
          <a:blip r:embed="rId3"/>
          <a:srcRect/>
          <a:stretch>
            <a:fillRect/>
          </a:stretch>
        </p:blipFill>
        <p:spPr bwMode="auto">
          <a:xfrm>
            <a:off x="7543800" y="6096000"/>
            <a:ext cx="1295400" cy="430213"/>
          </a:xfrm>
          <a:prstGeom prst="rect">
            <a:avLst/>
          </a:prstGeom>
          <a:noFill/>
          <a:ln w="9525">
            <a:noFill/>
            <a:miter lim="800000"/>
            <a:headEnd/>
            <a:tailEnd/>
          </a:ln>
        </p:spPr>
      </p:pic>
      <p:sp>
        <p:nvSpPr>
          <p:cNvPr id="7" name="Rectangle 6"/>
          <p:cNvSpPr/>
          <p:nvPr/>
        </p:nvSpPr>
        <p:spPr>
          <a:xfrm>
            <a:off x="2362200" y="838200"/>
            <a:ext cx="6553200" cy="152400"/>
          </a:xfrm>
          <a:prstGeom prst="rect">
            <a:avLst/>
          </a:prstGeom>
          <a:solidFill>
            <a:srgbClr val="0069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228600" y="838200"/>
            <a:ext cx="2057400" cy="152400"/>
          </a:xfrm>
          <a:prstGeom prst="rect">
            <a:avLst/>
          </a:prstGeom>
          <a:solidFill>
            <a:srgbClr val="82C5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82C55B"/>
              </a:solidFill>
            </a:endParaRPr>
          </a:p>
        </p:txBody>
      </p:sp>
      <p:sp>
        <p:nvSpPr>
          <p:cNvPr id="9" name="TextBox 4"/>
          <p:cNvSpPr txBox="1">
            <a:spLocks noChangeArrowheads="1"/>
          </p:cNvSpPr>
          <p:nvPr/>
        </p:nvSpPr>
        <p:spPr bwMode="auto">
          <a:xfrm>
            <a:off x="228600" y="228600"/>
            <a:ext cx="8229600" cy="461665"/>
          </a:xfrm>
          <a:prstGeom prst="rect">
            <a:avLst/>
          </a:prstGeom>
          <a:noFill/>
          <a:ln w="9525">
            <a:noFill/>
            <a:miter lim="800000"/>
            <a:headEnd/>
            <a:tailEnd/>
          </a:ln>
        </p:spPr>
        <p:txBody>
          <a:bodyPr>
            <a:spAutoFit/>
          </a:bodyPr>
          <a:lstStyle/>
          <a:p>
            <a:r>
              <a:rPr lang="en-US" sz="2400" dirty="0" smtClean="0">
                <a:solidFill>
                  <a:srgbClr val="0069AA"/>
                </a:solidFill>
                <a:latin typeface="Tahoma" pitchFamily="34" charset="0"/>
                <a:cs typeface="Tahoma" pitchFamily="34" charset="0"/>
              </a:rPr>
              <a:t>social media: profiles</a:t>
            </a:r>
            <a:endParaRPr lang="en-US" sz="2400" dirty="0">
              <a:solidFill>
                <a:srgbClr val="0069AA"/>
              </a:solidFill>
              <a:latin typeface="Tahoma" pitchFamily="34" charset="0"/>
              <a:cs typeface="Tahoma" pitchFamily="34" charset="0"/>
            </a:endParaRPr>
          </a:p>
        </p:txBody>
      </p:sp>
      <p:pic>
        <p:nvPicPr>
          <p:cNvPr id="1026" name="Picture 2" descr="C:\Documents\Working\contrib\7\sites\all\modules\socialmedia\icons\levelten\glossy\48x48\twitt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3279" y="2159358"/>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Documents\Working\contrib\7\sites\all\modules\socialmedia\icons\levelten\glossy\48x48\faceboo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1262" y="2856271"/>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Documents\Working\contrib\7\sites\all\modules\socialmedia\icons\levelten\glossy\48x48\linkedi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26159" y="4191000"/>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Documents\Working\contrib\7\sites\all\modules\socialmedia\icons\levelten\glossy\48x48\googleplus.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21262" y="3527783"/>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Documents\Working\contrib\7\sites\all\modules\socialmedia\icons\levelten\glossy\48x48\flickr.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78224" y="2865033"/>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Documents\Working\contrib\7\sites\all\modules\socialmedia\icons\levelten\glossy\48x48\youtube.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0" y="2190413"/>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Documents\Working\contrib\7\sites\all\modules\socialmedia\icons\levelten\glossy\48x48\slideshare.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6000" y="3549759"/>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96238" y="2203292"/>
            <a:ext cx="864404" cy="369332"/>
          </a:xfrm>
          <a:prstGeom prst="rect">
            <a:avLst/>
          </a:prstGeom>
          <a:noFill/>
        </p:spPr>
        <p:txBody>
          <a:bodyPr wrap="none" rtlCol="0">
            <a:spAutoFit/>
          </a:bodyPr>
          <a:lstStyle/>
          <a:p>
            <a:r>
              <a:rPr lang="en-US" dirty="0" smtClean="0"/>
              <a:t>Twitter</a:t>
            </a:r>
            <a:endParaRPr lang="en-US" dirty="0"/>
          </a:p>
        </p:txBody>
      </p:sp>
      <p:sp>
        <p:nvSpPr>
          <p:cNvPr id="27" name="TextBox 26"/>
          <p:cNvSpPr txBox="1"/>
          <p:nvPr/>
        </p:nvSpPr>
        <p:spPr>
          <a:xfrm>
            <a:off x="3705897" y="2896889"/>
            <a:ext cx="1197764" cy="369332"/>
          </a:xfrm>
          <a:prstGeom prst="rect">
            <a:avLst/>
          </a:prstGeom>
          <a:noFill/>
        </p:spPr>
        <p:txBody>
          <a:bodyPr wrap="none" rtlCol="0">
            <a:spAutoFit/>
          </a:bodyPr>
          <a:lstStyle/>
          <a:p>
            <a:r>
              <a:rPr lang="en-US" dirty="0" smtClean="0"/>
              <a:t>Facebook</a:t>
            </a:r>
            <a:endParaRPr lang="en-US" dirty="0"/>
          </a:p>
        </p:txBody>
      </p:sp>
      <p:sp>
        <p:nvSpPr>
          <p:cNvPr id="28" name="TextBox 27"/>
          <p:cNvSpPr txBox="1"/>
          <p:nvPr/>
        </p:nvSpPr>
        <p:spPr>
          <a:xfrm>
            <a:off x="3713410" y="3562638"/>
            <a:ext cx="1063112" cy="369332"/>
          </a:xfrm>
          <a:prstGeom prst="rect">
            <a:avLst/>
          </a:prstGeom>
          <a:noFill/>
        </p:spPr>
        <p:txBody>
          <a:bodyPr wrap="none" rtlCol="0">
            <a:spAutoFit/>
          </a:bodyPr>
          <a:lstStyle/>
          <a:p>
            <a:r>
              <a:rPr lang="en-US" dirty="0" smtClean="0"/>
              <a:t>Google+</a:t>
            </a:r>
            <a:endParaRPr lang="en-US" dirty="0"/>
          </a:p>
        </p:txBody>
      </p:sp>
      <p:sp>
        <p:nvSpPr>
          <p:cNvPr id="29" name="TextBox 28"/>
          <p:cNvSpPr txBox="1"/>
          <p:nvPr/>
        </p:nvSpPr>
        <p:spPr>
          <a:xfrm>
            <a:off x="3719822" y="4234934"/>
            <a:ext cx="1056700" cy="369332"/>
          </a:xfrm>
          <a:prstGeom prst="rect">
            <a:avLst/>
          </a:prstGeom>
          <a:noFill/>
        </p:spPr>
        <p:txBody>
          <a:bodyPr wrap="none" rtlCol="0">
            <a:spAutoFit/>
          </a:bodyPr>
          <a:lstStyle/>
          <a:p>
            <a:r>
              <a:rPr lang="en-US" dirty="0" smtClean="0"/>
              <a:t>LinkedIn</a:t>
            </a:r>
            <a:endParaRPr lang="en-US" dirty="0"/>
          </a:p>
        </p:txBody>
      </p:sp>
      <p:sp>
        <p:nvSpPr>
          <p:cNvPr id="30" name="TextBox 29"/>
          <p:cNvSpPr txBox="1"/>
          <p:nvPr/>
        </p:nvSpPr>
        <p:spPr>
          <a:xfrm>
            <a:off x="6571445" y="2235352"/>
            <a:ext cx="1091068" cy="369332"/>
          </a:xfrm>
          <a:prstGeom prst="rect">
            <a:avLst/>
          </a:prstGeom>
          <a:noFill/>
        </p:spPr>
        <p:txBody>
          <a:bodyPr wrap="none" rtlCol="0">
            <a:spAutoFit/>
          </a:bodyPr>
          <a:lstStyle/>
          <a:p>
            <a:r>
              <a:rPr lang="en-US" dirty="0" smtClean="0"/>
              <a:t>YouTube</a:t>
            </a:r>
            <a:endParaRPr lang="en-US" dirty="0"/>
          </a:p>
        </p:txBody>
      </p:sp>
      <p:sp>
        <p:nvSpPr>
          <p:cNvPr id="31" name="TextBox 30"/>
          <p:cNvSpPr txBox="1"/>
          <p:nvPr/>
        </p:nvSpPr>
        <p:spPr>
          <a:xfrm>
            <a:off x="6553200" y="2887326"/>
            <a:ext cx="736099" cy="369332"/>
          </a:xfrm>
          <a:prstGeom prst="rect">
            <a:avLst/>
          </a:prstGeom>
          <a:noFill/>
        </p:spPr>
        <p:txBody>
          <a:bodyPr wrap="none" rtlCol="0">
            <a:spAutoFit/>
          </a:bodyPr>
          <a:lstStyle/>
          <a:p>
            <a:r>
              <a:rPr lang="en-US" dirty="0" smtClean="0"/>
              <a:t>Flickr</a:t>
            </a:r>
            <a:endParaRPr lang="en-US" dirty="0"/>
          </a:p>
        </p:txBody>
      </p:sp>
      <p:sp>
        <p:nvSpPr>
          <p:cNvPr id="32" name="TextBox 31"/>
          <p:cNvSpPr txBox="1"/>
          <p:nvPr/>
        </p:nvSpPr>
        <p:spPr>
          <a:xfrm>
            <a:off x="6571445" y="3588883"/>
            <a:ext cx="1313180" cy="369332"/>
          </a:xfrm>
          <a:prstGeom prst="rect">
            <a:avLst/>
          </a:prstGeom>
          <a:noFill/>
        </p:spPr>
        <p:txBody>
          <a:bodyPr wrap="none" rtlCol="0">
            <a:spAutoFit/>
          </a:bodyPr>
          <a:lstStyle/>
          <a:p>
            <a:r>
              <a:rPr lang="en-US" dirty="0" err="1" smtClean="0"/>
              <a:t>SlideShare</a:t>
            </a:r>
            <a:endParaRPr lang="en-US" dirty="0"/>
          </a:p>
        </p:txBody>
      </p:sp>
    </p:spTree>
    <p:extLst>
      <p:ext uri="{BB962C8B-B14F-4D97-AF65-F5344CB8AC3E}">
        <p14:creationId xmlns:p14="http://schemas.microsoft.com/office/powerpoint/2010/main" val="5280862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19" descr="logo.png"/>
          <p:cNvPicPr>
            <a:picLocks noChangeAspect="1"/>
          </p:cNvPicPr>
          <p:nvPr/>
        </p:nvPicPr>
        <p:blipFill>
          <a:blip r:embed="rId3"/>
          <a:srcRect/>
          <a:stretch>
            <a:fillRect/>
          </a:stretch>
        </p:blipFill>
        <p:spPr bwMode="auto">
          <a:xfrm>
            <a:off x="7543800" y="6096000"/>
            <a:ext cx="1295400" cy="430213"/>
          </a:xfrm>
          <a:prstGeom prst="rect">
            <a:avLst/>
          </a:prstGeom>
          <a:noFill/>
          <a:ln w="9525">
            <a:noFill/>
            <a:miter lim="800000"/>
            <a:headEnd/>
            <a:tailEnd/>
          </a:ln>
        </p:spPr>
      </p:pic>
      <p:sp>
        <p:nvSpPr>
          <p:cNvPr id="7" name="Rectangle 6"/>
          <p:cNvSpPr/>
          <p:nvPr/>
        </p:nvSpPr>
        <p:spPr>
          <a:xfrm>
            <a:off x="2362200" y="838200"/>
            <a:ext cx="6553200" cy="152400"/>
          </a:xfrm>
          <a:prstGeom prst="rect">
            <a:avLst/>
          </a:prstGeom>
          <a:solidFill>
            <a:srgbClr val="0069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228600" y="838200"/>
            <a:ext cx="2057400" cy="152400"/>
          </a:xfrm>
          <a:prstGeom prst="rect">
            <a:avLst/>
          </a:prstGeom>
          <a:solidFill>
            <a:srgbClr val="82C5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82C55B"/>
              </a:solidFill>
            </a:endParaRPr>
          </a:p>
        </p:txBody>
      </p:sp>
      <p:sp>
        <p:nvSpPr>
          <p:cNvPr id="9" name="TextBox 4"/>
          <p:cNvSpPr txBox="1">
            <a:spLocks noChangeArrowheads="1"/>
          </p:cNvSpPr>
          <p:nvPr/>
        </p:nvSpPr>
        <p:spPr bwMode="auto">
          <a:xfrm>
            <a:off x="228600" y="228600"/>
            <a:ext cx="8229600" cy="461665"/>
          </a:xfrm>
          <a:prstGeom prst="rect">
            <a:avLst/>
          </a:prstGeom>
          <a:noFill/>
          <a:ln w="9525">
            <a:noFill/>
            <a:miter lim="800000"/>
            <a:headEnd/>
            <a:tailEnd/>
          </a:ln>
        </p:spPr>
        <p:txBody>
          <a:bodyPr>
            <a:spAutoFit/>
          </a:bodyPr>
          <a:lstStyle/>
          <a:p>
            <a:r>
              <a:rPr lang="en-US" sz="2400" dirty="0" smtClean="0">
                <a:solidFill>
                  <a:srgbClr val="0069AA"/>
                </a:solidFill>
                <a:latin typeface="Tahoma" pitchFamily="34" charset="0"/>
                <a:cs typeface="Tahoma" pitchFamily="34" charset="0"/>
              </a:rPr>
              <a:t>social media: sharing</a:t>
            </a:r>
            <a:endParaRPr lang="en-US" sz="2400" dirty="0">
              <a:solidFill>
                <a:srgbClr val="0069AA"/>
              </a:solidFill>
              <a:latin typeface="Tahoma" pitchFamily="34" charset="0"/>
              <a:cs typeface="Tahoma" pitchFamily="34" charset="0"/>
            </a:endParaRPr>
          </a:p>
        </p:txBody>
      </p:sp>
      <p:pic>
        <p:nvPicPr>
          <p:cNvPr id="2050" name="Picture 2" descr="C:\Documents\Working\contrib\7\sites\all\modules\socialmedia\icons\levelten\glossy\48x48\reddi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9018" y="3527783"/>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Documents\Working\contrib\7\sites\all\modules\socialmedia\icons\levelten\glossy\48x48\stumbleupo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8224" y="2168743"/>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Documents\Working\contrib\7\sites\all\modules\socialmedia\icons\levelten\glossy\48x48\delicious.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59018" y="2846369"/>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Documents\Working\contrib\7\sites\all\modules\socialmedia\icons\levelten\glossy\48x48\twitter.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13279" y="2159358"/>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C:\Documents\Working\contrib\7\sites\all\modules\socialmedia\icons\levelten\glossy\48x48\facebook.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21262" y="2856271"/>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Documents\Working\contrib\7\sites\all\modules\socialmedia\icons\levelten\glossy\48x48\linkedin.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26159" y="4191000"/>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5" descr="C:\Documents\Working\contrib\7\sites\all\modules\socialmedia\icons\levelten\glossy\48x48\googleplus.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21262" y="3527783"/>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3696238" y="2203292"/>
            <a:ext cx="864404" cy="369332"/>
          </a:xfrm>
          <a:prstGeom prst="rect">
            <a:avLst/>
          </a:prstGeom>
          <a:noFill/>
        </p:spPr>
        <p:txBody>
          <a:bodyPr wrap="none" rtlCol="0">
            <a:spAutoFit/>
          </a:bodyPr>
          <a:lstStyle/>
          <a:p>
            <a:r>
              <a:rPr lang="en-US" dirty="0" smtClean="0"/>
              <a:t>Twitter</a:t>
            </a:r>
            <a:endParaRPr lang="en-US" dirty="0"/>
          </a:p>
        </p:txBody>
      </p:sp>
      <p:sp>
        <p:nvSpPr>
          <p:cNvPr id="24" name="TextBox 23"/>
          <p:cNvSpPr txBox="1"/>
          <p:nvPr/>
        </p:nvSpPr>
        <p:spPr>
          <a:xfrm>
            <a:off x="3705897" y="2896889"/>
            <a:ext cx="1197764" cy="369332"/>
          </a:xfrm>
          <a:prstGeom prst="rect">
            <a:avLst/>
          </a:prstGeom>
          <a:noFill/>
        </p:spPr>
        <p:txBody>
          <a:bodyPr wrap="none" rtlCol="0">
            <a:spAutoFit/>
          </a:bodyPr>
          <a:lstStyle/>
          <a:p>
            <a:r>
              <a:rPr lang="en-US" dirty="0" smtClean="0"/>
              <a:t>Facebook</a:t>
            </a:r>
            <a:endParaRPr lang="en-US" dirty="0"/>
          </a:p>
        </p:txBody>
      </p:sp>
      <p:sp>
        <p:nvSpPr>
          <p:cNvPr id="25" name="TextBox 24"/>
          <p:cNvSpPr txBox="1"/>
          <p:nvPr/>
        </p:nvSpPr>
        <p:spPr>
          <a:xfrm>
            <a:off x="3713410" y="3562638"/>
            <a:ext cx="1063112" cy="369332"/>
          </a:xfrm>
          <a:prstGeom prst="rect">
            <a:avLst/>
          </a:prstGeom>
          <a:noFill/>
        </p:spPr>
        <p:txBody>
          <a:bodyPr wrap="none" rtlCol="0">
            <a:spAutoFit/>
          </a:bodyPr>
          <a:lstStyle/>
          <a:p>
            <a:r>
              <a:rPr lang="en-US" dirty="0" smtClean="0"/>
              <a:t>Google+</a:t>
            </a:r>
            <a:endParaRPr lang="en-US" dirty="0"/>
          </a:p>
        </p:txBody>
      </p:sp>
      <p:sp>
        <p:nvSpPr>
          <p:cNvPr id="26" name="TextBox 25"/>
          <p:cNvSpPr txBox="1"/>
          <p:nvPr/>
        </p:nvSpPr>
        <p:spPr>
          <a:xfrm>
            <a:off x="3719822" y="4234934"/>
            <a:ext cx="1056700" cy="369332"/>
          </a:xfrm>
          <a:prstGeom prst="rect">
            <a:avLst/>
          </a:prstGeom>
          <a:noFill/>
        </p:spPr>
        <p:txBody>
          <a:bodyPr wrap="none" rtlCol="0">
            <a:spAutoFit/>
          </a:bodyPr>
          <a:lstStyle/>
          <a:p>
            <a:r>
              <a:rPr lang="en-US" dirty="0" smtClean="0"/>
              <a:t>LinkedIn</a:t>
            </a:r>
            <a:endParaRPr lang="en-US" dirty="0"/>
          </a:p>
        </p:txBody>
      </p:sp>
      <p:sp>
        <p:nvSpPr>
          <p:cNvPr id="27" name="TextBox 26"/>
          <p:cNvSpPr txBox="1"/>
          <p:nvPr/>
        </p:nvSpPr>
        <p:spPr>
          <a:xfrm>
            <a:off x="6528932" y="2209800"/>
            <a:ext cx="1582484" cy="369332"/>
          </a:xfrm>
          <a:prstGeom prst="rect">
            <a:avLst/>
          </a:prstGeom>
          <a:noFill/>
        </p:spPr>
        <p:txBody>
          <a:bodyPr wrap="none" rtlCol="0">
            <a:spAutoFit/>
          </a:bodyPr>
          <a:lstStyle/>
          <a:p>
            <a:r>
              <a:rPr lang="en-US" dirty="0" err="1" smtClean="0"/>
              <a:t>StumbleUpon</a:t>
            </a:r>
            <a:endParaRPr lang="en-US" dirty="0"/>
          </a:p>
        </p:txBody>
      </p:sp>
      <p:sp>
        <p:nvSpPr>
          <p:cNvPr id="28" name="TextBox 27"/>
          <p:cNvSpPr txBox="1"/>
          <p:nvPr/>
        </p:nvSpPr>
        <p:spPr>
          <a:xfrm>
            <a:off x="6527442" y="2895600"/>
            <a:ext cx="1249060" cy="369332"/>
          </a:xfrm>
          <a:prstGeom prst="rect">
            <a:avLst/>
          </a:prstGeom>
          <a:noFill/>
        </p:spPr>
        <p:txBody>
          <a:bodyPr wrap="none" rtlCol="0">
            <a:spAutoFit/>
          </a:bodyPr>
          <a:lstStyle/>
          <a:p>
            <a:r>
              <a:rPr lang="en-US" dirty="0" smtClean="0"/>
              <a:t>Del.icio.us</a:t>
            </a:r>
            <a:endParaRPr lang="en-US" dirty="0"/>
          </a:p>
        </p:txBody>
      </p:sp>
      <p:sp>
        <p:nvSpPr>
          <p:cNvPr id="29" name="TextBox 28"/>
          <p:cNvSpPr txBox="1"/>
          <p:nvPr/>
        </p:nvSpPr>
        <p:spPr>
          <a:xfrm>
            <a:off x="6571445" y="3601762"/>
            <a:ext cx="1313180" cy="369332"/>
          </a:xfrm>
          <a:prstGeom prst="rect">
            <a:avLst/>
          </a:prstGeom>
          <a:noFill/>
        </p:spPr>
        <p:txBody>
          <a:bodyPr wrap="none" rtlCol="0">
            <a:spAutoFit/>
          </a:bodyPr>
          <a:lstStyle/>
          <a:p>
            <a:r>
              <a:rPr lang="en-US" dirty="0" err="1" smtClean="0"/>
              <a:t>SlideShare</a:t>
            </a:r>
            <a:endParaRPr lang="en-US" dirty="0"/>
          </a:p>
        </p:txBody>
      </p:sp>
      <p:pic>
        <p:nvPicPr>
          <p:cNvPr id="2053" name="Picture 5" descr="C:\Documents\Working\contrib\7\sites\all\modules\socialmedia\icons\levelten\glossy\48x48\digg.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59018" y="4191000"/>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6561129" y="4234934"/>
            <a:ext cx="659155" cy="369332"/>
          </a:xfrm>
          <a:prstGeom prst="rect">
            <a:avLst/>
          </a:prstGeom>
          <a:noFill/>
        </p:spPr>
        <p:txBody>
          <a:bodyPr wrap="none" rtlCol="0">
            <a:spAutoFit/>
          </a:bodyPr>
          <a:lstStyle/>
          <a:p>
            <a:r>
              <a:rPr lang="en-US" dirty="0" err="1" smtClean="0"/>
              <a:t>Digg</a:t>
            </a:r>
            <a:endParaRPr lang="en-US" dirty="0"/>
          </a:p>
        </p:txBody>
      </p:sp>
    </p:spTree>
    <p:extLst>
      <p:ext uri="{BB962C8B-B14F-4D97-AF65-F5344CB8AC3E}">
        <p14:creationId xmlns:p14="http://schemas.microsoft.com/office/powerpoint/2010/main" val="417285483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19" descr="logo.png"/>
          <p:cNvPicPr>
            <a:picLocks noChangeAspect="1"/>
          </p:cNvPicPr>
          <p:nvPr/>
        </p:nvPicPr>
        <p:blipFill>
          <a:blip r:embed="rId3"/>
          <a:srcRect/>
          <a:stretch>
            <a:fillRect/>
          </a:stretch>
        </p:blipFill>
        <p:spPr bwMode="auto">
          <a:xfrm>
            <a:off x="7543800" y="6096000"/>
            <a:ext cx="1295400" cy="430213"/>
          </a:xfrm>
          <a:prstGeom prst="rect">
            <a:avLst/>
          </a:prstGeom>
          <a:noFill/>
          <a:ln w="9525">
            <a:noFill/>
            <a:miter lim="800000"/>
            <a:headEnd/>
            <a:tailEnd/>
          </a:ln>
        </p:spPr>
      </p:pic>
      <p:sp>
        <p:nvSpPr>
          <p:cNvPr id="7" name="Rectangle 6"/>
          <p:cNvSpPr/>
          <p:nvPr/>
        </p:nvSpPr>
        <p:spPr>
          <a:xfrm>
            <a:off x="2362200" y="838200"/>
            <a:ext cx="6553200" cy="152400"/>
          </a:xfrm>
          <a:prstGeom prst="rect">
            <a:avLst/>
          </a:prstGeom>
          <a:solidFill>
            <a:srgbClr val="0069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228600" y="838200"/>
            <a:ext cx="2057400" cy="152400"/>
          </a:xfrm>
          <a:prstGeom prst="rect">
            <a:avLst/>
          </a:prstGeom>
          <a:solidFill>
            <a:srgbClr val="82C5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TextBox 4"/>
          <p:cNvSpPr txBox="1">
            <a:spLocks noChangeArrowheads="1"/>
          </p:cNvSpPr>
          <p:nvPr/>
        </p:nvSpPr>
        <p:spPr bwMode="auto">
          <a:xfrm>
            <a:off x="228600" y="228600"/>
            <a:ext cx="8229600" cy="461665"/>
          </a:xfrm>
          <a:prstGeom prst="rect">
            <a:avLst/>
          </a:prstGeom>
          <a:noFill/>
          <a:ln w="9525">
            <a:noFill/>
            <a:miter lim="800000"/>
            <a:headEnd/>
            <a:tailEnd/>
          </a:ln>
        </p:spPr>
        <p:txBody>
          <a:bodyPr>
            <a:spAutoFit/>
          </a:bodyPr>
          <a:lstStyle/>
          <a:p>
            <a:r>
              <a:rPr lang="en-US" sz="2400" dirty="0" smtClean="0">
                <a:solidFill>
                  <a:srgbClr val="0069AA"/>
                </a:solidFill>
                <a:latin typeface="Tahoma" pitchFamily="34" charset="0"/>
                <a:cs typeface="Tahoma" pitchFamily="34" charset="0"/>
              </a:rPr>
              <a:t>keyword clustering</a:t>
            </a:r>
            <a:endParaRPr lang="en-US" sz="2400" dirty="0">
              <a:solidFill>
                <a:srgbClr val="0069AA"/>
              </a:solidFill>
              <a:latin typeface="Tahoma" pitchFamily="34" charset="0"/>
              <a:cs typeface="Tahoma" pitchFamily="34" charset="0"/>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2400"/>
            <a:ext cx="9296400" cy="36501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09093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325505" y="2921168"/>
            <a:ext cx="2492990" cy="1015663"/>
          </a:xfrm>
          <a:prstGeom prst="rect">
            <a:avLst/>
          </a:prstGeom>
          <a:solidFill>
            <a:schemeClr val="bg1">
              <a:alpha val="80000"/>
            </a:schemeClr>
          </a:solidFill>
        </p:spPr>
        <p:txBody>
          <a:bodyPr wrap="none" rtlCol="0">
            <a:spAutoFit/>
          </a:bodyPr>
          <a:lstStyle/>
          <a:p>
            <a:r>
              <a:rPr lang="en-US" sz="6000" b="1" dirty="0" smtClean="0"/>
              <a:t>DEMO</a:t>
            </a:r>
            <a:endParaRPr lang="en-US" sz="6000" b="1" dirty="0"/>
          </a:p>
        </p:txBody>
      </p:sp>
      <p:sp>
        <p:nvSpPr>
          <p:cNvPr id="4" name="Rectangle 3"/>
          <p:cNvSpPr/>
          <p:nvPr/>
        </p:nvSpPr>
        <p:spPr>
          <a:xfrm>
            <a:off x="19318" y="6629980"/>
            <a:ext cx="2281394" cy="230832"/>
          </a:xfrm>
          <a:prstGeom prst="rect">
            <a:avLst/>
          </a:prstGeom>
        </p:spPr>
        <p:txBody>
          <a:bodyPr wrap="none">
            <a:spAutoFit/>
          </a:bodyPr>
          <a:lstStyle/>
          <a:p>
            <a:r>
              <a:rPr lang="en-US" sz="900" dirty="0">
                <a:solidFill>
                  <a:schemeClr val="bg1"/>
                </a:solidFill>
              </a:rPr>
              <a:t>flickr.com/photos/zigazou76/3622235298</a:t>
            </a:r>
          </a:p>
        </p:txBody>
      </p:sp>
    </p:spTree>
    <p:extLst>
      <p:ext uri="{BB962C8B-B14F-4D97-AF65-F5344CB8AC3E}">
        <p14:creationId xmlns:p14="http://schemas.microsoft.com/office/powerpoint/2010/main" val="314618865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17716" b="13462"/>
          <a:stretch/>
        </p:blipFill>
        <p:spPr bwMode="auto">
          <a:xfrm>
            <a:off x="459509" y="0"/>
            <a:ext cx="815109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1389790"/>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686" t="5920" r="2239"/>
          <a:stretch/>
        </p:blipFill>
        <p:spPr bwMode="auto">
          <a:xfrm>
            <a:off x="228600" y="838200"/>
            <a:ext cx="86868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362200" y="838200"/>
            <a:ext cx="6553200" cy="152400"/>
          </a:xfrm>
          <a:prstGeom prst="rect">
            <a:avLst/>
          </a:prstGeom>
          <a:solidFill>
            <a:srgbClr val="0069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228600" y="838200"/>
            <a:ext cx="2057400" cy="152400"/>
          </a:xfrm>
          <a:prstGeom prst="rect">
            <a:avLst/>
          </a:prstGeom>
          <a:solidFill>
            <a:srgbClr val="82C5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TextBox 4"/>
          <p:cNvSpPr txBox="1">
            <a:spLocks noChangeArrowheads="1"/>
          </p:cNvSpPr>
          <p:nvPr/>
        </p:nvSpPr>
        <p:spPr bwMode="auto">
          <a:xfrm>
            <a:off x="228600" y="228600"/>
            <a:ext cx="8229600" cy="461665"/>
          </a:xfrm>
          <a:prstGeom prst="rect">
            <a:avLst/>
          </a:prstGeom>
          <a:noFill/>
          <a:ln w="9525">
            <a:noFill/>
            <a:miter lim="800000"/>
            <a:headEnd/>
            <a:tailEnd/>
          </a:ln>
        </p:spPr>
        <p:txBody>
          <a:bodyPr>
            <a:spAutoFit/>
          </a:bodyPr>
          <a:lstStyle/>
          <a:p>
            <a:r>
              <a:rPr lang="en-US" sz="2400" dirty="0">
                <a:solidFill>
                  <a:srgbClr val="0069AA"/>
                </a:solidFill>
                <a:latin typeface="Tahoma" pitchFamily="34" charset="0"/>
                <a:cs typeface="Tahoma" pitchFamily="34" charset="0"/>
              </a:rPr>
              <a:t>a</a:t>
            </a:r>
            <a:r>
              <a:rPr lang="en-US" sz="2400" dirty="0" smtClean="0">
                <a:solidFill>
                  <a:srgbClr val="0069AA"/>
                </a:solidFill>
                <a:latin typeface="Tahoma" pitchFamily="34" charset="0"/>
                <a:cs typeface="Tahoma" pitchFamily="34" charset="0"/>
              </a:rPr>
              <a:t>ll-in-one results oriented website</a:t>
            </a:r>
            <a:endParaRPr lang="en-US" sz="2400" dirty="0">
              <a:solidFill>
                <a:srgbClr val="0069AA"/>
              </a:solidFill>
              <a:latin typeface="Tahoma" pitchFamily="34" charset="0"/>
              <a:cs typeface="Tahoma" pitchFamily="34" charset="0"/>
            </a:endParaRPr>
          </a:p>
        </p:txBody>
      </p:sp>
      <p:sp>
        <p:nvSpPr>
          <p:cNvPr id="11" name="Rectangle 10"/>
          <p:cNvSpPr/>
          <p:nvPr/>
        </p:nvSpPr>
        <p:spPr>
          <a:xfrm>
            <a:off x="2286000" y="701537"/>
            <a:ext cx="76200" cy="6004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362200" y="990600"/>
            <a:ext cx="6553200" cy="5715000"/>
          </a:xfrm>
          <a:prstGeom prst="rect">
            <a:avLst/>
          </a:prstGeom>
          <a:solidFill>
            <a:srgbClr val="0069AA">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2" name="Group 1"/>
          <p:cNvGrpSpPr/>
          <p:nvPr/>
        </p:nvGrpSpPr>
        <p:grpSpPr>
          <a:xfrm>
            <a:off x="2723644" y="1143000"/>
            <a:ext cx="5825130" cy="4532531"/>
            <a:chOff x="2723644" y="1143000"/>
            <a:chExt cx="5825130" cy="4532531"/>
          </a:xfrm>
        </p:grpSpPr>
        <p:pic>
          <p:nvPicPr>
            <p:cNvPr id="13" name="Picture 12" descr="C:\Users\Kayla Wren\Desktop\oe_logo.gif"/>
            <p:cNvPicPr/>
            <p:nvPr/>
          </p:nvPicPr>
          <p:blipFill>
            <a:blip r:embed="rId4" cstate="print"/>
            <a:srcRect/>
            <a:stretch>
              <a:fillRect/>
            </a:stretch>
          </p:blipFill>
          <p:spPr bwMode="auto">
            <a:xfrm>
              <a:off x="2728826" y="1143000"/>
              <a:ext cx="5819948" cy="1255283"/>
            </a:xfrm>
            <a:prstGeom prst="rect">
              <a:avLst/>
            </a:prstGeom>
            <a:noFill/>
            <a:ln w="9525">
              <a:noFill/>
              <a:miter lim="800000"/>
              <a:headEnd/>
              <a:tailEnd/>
            </a:ln>
          </p:spPr>
        </p:pic>
        <p:sp>
          <p:nvSpPr>
            <p:cNvPr id="14" name="TextBox 13"/>
            <p:cNvSpPr txBox="1"/>
            <p:nvPr/>
          </p:nvSpPr>
          <p:spPr>
            <a:xfrm>
              <a:off x="2728826" y="2908653"/>
              <a:ext cx="5819948" cy="1508105"/>
            </a:xfrm>
            <a:prstGeom prst="rect">
              <a:avLst/>
            </a:prstGeom>
            <a:noFill/>
          </p:spPr>
          <p:txBody>
            <a:bodyPr wrap="square" rtlCol="0">
              <a:spAutoFit/>
            </a:bodyPr>
            <a:lstStyle/>
            <a:p>
              <a:r>
                <a:rPr lang="en-US" sz="2800" dirty="0" smtClean="0">
                  <a:solidFill>
                    <a:schemeClr val="bg1"/>
                  </a:solidFill>
                </a:rPr>
                <a:t>A </a:t>
              </a:r>
              <a:r>
                <a:rPr lang="en-US" sz="2800" dirty="0">
                  <a:solidFill>
                    <a:schemeClr val="bg1"/>
                  </a:solidFill>
                </a:rPr>
                <a:t>r</a:t>
              </a:r>
              <a:r>
                <a:rPr lang="en-US" sz="2800" dirty="0" smtClean="0">
                  <a:solidFill>
                    <a:schemeClr val="bg1"/>
                  </a:solidFill>
                </a:rPr>
                <a:t>esults </a:t>
              </a:r>
              <a:r>
                <a:rPr lang="en-US" sz="2800" dirty="0">
                  <a:solidFill>
                    <a:schemeClr val="bg1"/>
                  </a:solidFill>
                </a:rPr>
                <a:t>o</a:t>
              </a:r>
              <a:r>
                <a:rPr lang="en-US" sz="2800" dirty="0" smtClean="0">
                  <a:solidFill>
                    <a:schemeClr val="bg1"/>
                  </a:solidFill>
                </a:rPr>
                <a:t>riented website in a box* </a:t>
              </a:r>
            </a:p>
            <a:p>
              <a:r>
                <a:rPr lang="en-US" dirty="0">
                  <a:solidFill>
                    <a:schemeClr val="bg1"/>
                  </a:solidFill>
                </a:rPr>
                <a:t>*</a:t>
              </a:r>
              <a:r>
                <a:rPr lang="en-US" dirty="0" smtClean="0">
                  <a:solidFill>
                    <a:schemeClr val="bg1"/>
                  </a:solidFill>
                </a:rPr>
                <a:t>box not included</a:t>
              </a:r>
            </a:p>
            <a:p>
              <a:endParaRPr lang="en-US" dirty="0">
                <a:solidFill>
                  <a:schemeClr val="bg1"/>
                </a:solidFill>
              </a:endParaRPr>
            </a:p>
            <a:p>
              <a:r>
                <a:rPr lang="en-US" sz="2800" dirty="0" smtClean="0">
                  <a:solidFill>
                    <a:schemeClr val="bg1"/>
                  </a:solidFill>
                </a:rPr>
                <a:t>For organizations age 0 to 150</a:t>
              </a:r>
              <a:endParaRPr lang="en-US" sz="2800" dirty="0">
                <a:solidFill>
                  <a:schemeClr val="bg1"/>
                </a:solidFill>
              </a:endParaRPr>
            </a:p>
          </p:txBody>
        </p:sp>
        <p:sp>
          <p:nvSpPr>
            <p:cNvPr id="15" name="TextBox 14"/>
            <p:cNvSpPr txBox="1"/>
            <p:nvPr/>
          </p:nvSpPr>
          <p:spPr>
            <a:xfrm>
              <a:off x="2723644" y="5029200"/>
              <a:ext cx="3429144" cy="646331"/>
            </a:xfrm>
            <a:prstGeom prst="rect">
              <a:avLst/>
            </a:prstGeom>
            <a:noFill/>
          </p:spPr>
          <p:txBody>
            <a:bodyPr wrap="none" rtlCol="0">
              <a:spAutoFit/>
            </a:bodyPr>
            <a:lstStyle/>
            <a:p>
              <a:r>
                <a:rPr lang="en-US" dirty="0" smtClean="0">
                  <a:solidFill>
                    <a:schemeClr val="bg1"/>
                  </a:solidFill>
                </a:rPr>
                <a:t>Super secret D7 version:</a:t>
              </a:r>
            </a:p>
            <a:p>
              <a:r>
                <a:rPr lang="en-US" dirty="0" smtClean="0">
                  <a:solidFill>
                    <a:schemeClr val="bg1"/>
                  </a:solidFill>
                </a:rPr>
                <a:t>http://apps.leveltendesign.com</a:t>
              </a:r>
              <a:endParaRPr lang="en-US" dirty="0">
                <a:solidFill>
                  <a:schemeClr val="bg1"/>
                </a:solidFill>
              </a:endParaRPr>
            </a:p>
          </p:txBody>
        </p:sp>
      </p:grpSp>
    </p:spTree>
    <p:extLst>
      <p:ext uri="{BB962C8B-B14F-4D97-AF65-F5344CB8AC3E}">
        <p14:creationId xmlns:p14="http://schemas.microsoft.com/office/powerpoint/2010/main" val="3255284505"/>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1+#ppt_w/2"/>
                                          </p:val>
                                        </p:tav>
                                        <p:tav tm="100000">
                                          <p:val>
                                            <p:strVal val="#ppt_x"/>
                                          </p:val>
                                        </p:tav>
                                      </p:tavLst>
                                    </p:anim>
                                    <p:anim calcmode="lin" valueType="num">
                                      <p:cBhvr additive="base">
                                        <p:cTn id="17" dur="500" fill="hold"/>
                                        <p:tgtEl>
                                          <p:spTgt spid="7"/>
                                        </p:tgtEl>
                                        <p:attrNameLst>
                                          <p:attrName>ppt_y</p:attrName>
                                        </p:attrNameLst>
                                      </p:cBhvr>
                                      <p:tavLst>
                                        <p:tav tm="0">
                                          <p:val>
                                            <p:strVal val="#ppt_y"/>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1" grpId="0" animBg="1"/>
      <p:bldP spid="1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62200" y="838200"/>
            <a:ext cx="6553200" cy="152400"/>
          </a:xfrm>
          <a:prstGeom prst="rect">
            <a:avLst/>
          </a:prstGeom>
          <a:solidFill>
            <a:srgbClr val="0069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Rectangle 3"/>
          <p:cNvSpPr/>
          <p:nvPr/>
        </p:nvSpPr>
        <p:spPr>
          <a:xfrm>
            <a:off x="228600" y="838200"/>
            <a:ext cx="2057400" cy="152400"/>
          </a:xfrm>
          <a:prstGeom prst="rect">
            <a:avLst/>
          </a:prstGeom>
          <a:solidFill>
            <a:srgbClr val="82C5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100" name="TextBox 4"/>
          <p:cNvSpPr txBox="1">
            <a:spLocks noChangeArrowheads="1"/>
          </p:cNvSpPr>
          <p:nvPr/>
        </p:nvSpPr>
        <p:spPr bwMode="auto">
          <a:xfrm>
            <a:off x="228600" y="228600"/>
            <a:ext cx="8229600" cy="461665"/>
          </a:xfrm>
          <a:prstGeom prst="rect">
            <a:avLst/>
          </a:prstGeom>
          <a:noFill/>
          <a:ln w="9525">
            <a:noFill/>
            <a:miter lim="800000"/>
            <a:headEnd/>
            <a:tailEnd/>
          </a:ln>
        </p:spPr>
        <p:txBody>
          <a:bodyPr>
            <a:spAutoFit/>
          </a:bodyPr>
          <a:lstStyle/>
          <a:p>
            <a:r>
              <a:rPr lang="en-US" sz="2400" dirty="0">
                <a:solidFill>
                  <a:srgbClr val="0069AA"/>
                </a:solidFill>
                <a:latin typeface="Tahoma" pitchFamily="34" charset="0"/>
                <a:cs typeface="Tahoma" pitchFamily="34" charset="0"/>
              </a:rPr>
              <a:t>t</a:t>
            </a:r>
            <a:r>
              <a:rPr lang="en-US" sz="2400" dirty="0" smtClean="0">
                <a:solidFill>
                  <a:srgbClr val="0069AA"/>
                </a:solidFill>
                <a:latin typeface="Tahoma" pitchFamily="34" charset="0"/>
                <a:cs typeface="Tahoma" pitchFamily="34" charset="0"/>
              </a:rPr>
              <a:t>hank you!</a:t>
            </a:r>
            <a:endParaRPr lang="en-US" sz="2400" dirty="0">
              <a:solidFill>
                <a:srgbClr val="0069AA"/>
              </a:solidFill>
              <a:latin typeface="Tahoma" pitchFamily="34" charset="0"/>
              <a:cs typeface="Tahoma" pitchFamily="34" charset="0"/>
            </a:endParaRPr>
          </a:p>
        </p:txBody>
      </p:sp>
      <p:pic>
        <p:nvPicPr>
          <p:cNvPr id="4103" name="Picture 10" descr="logo.png"/>
          <p:cNvPicPr>
            <a:picLocks noChangeAspect="1"/>
          </p:cNvPicPr>
          <p:nvPr/>
        </p:nvPicPr>
        <p:blipFill>
          <a:blip r:embed="rId3"/>
          <a:srcRect/>
          <a:stretch>
            <a:fillRect/>
          </a:stretch>
        </p:blipFill>
        <p:spPr bwMode="auto">
          <a:xfrm>
            <a:off x="7543800" y="6096000"/>
            <a:ext cx="1295400" cy="430213"/>
          </a:xfrm>
          <a:prstGeom prst="rect">
            <a:avLst/>
          </a:prstGeom>
          <a:noFill/>
          <a:ln w="9525">
            <a:noFill/>
            <a:miter lim="800000"/>
            <a:headEnd/>
            <a:tailEnd/>
          </a:ln>
        </p:spPr>
      </p:pic>
      <p:sp>
        <p:nvSpPr>
          <p:cNvPr id="8" name="Content Placeholder 2"/>
          <p:cNvSpPr txBox="1">
            <a:spLocks/>
          </p:cNvSpPr>
          <p:nvPr/>
        </p:nvSpPr>
        <p:spPr>
          <a:xfrm>
            <a:off x="2438400" y="1874837"/>
            <a:ext cx="6248400" cy="4525963"/>
          </a:xfrm>
          <a:prstGeom prst="rect">
            <a:avLst/>
          </a:prstGeom>
        </p:spPr>
        <p:txBody>
          <a:bodyPr>
            <a:normAutofit/>
          </a:bodyPr>
          <a:lstStyle/>
          <a:p>
            <a:pPr marL="342900" marR="0" lvl="0" indent="-342900" algn="l" defTabSz="914400" rtl="0" eaLnBrk="1" fontAlgn="base" latinLnBrk="0" hangingPunct="1">
              <a:lnSpc>
                <a:spcPct val="100000"/>
              </a:lnSpc>
              <a:spcBef>
                <a:spcPct val="20000"/>
              </a:spcBef>
              <a:spcAft>
                <a:spcPct val="0"/>
              </a:spcAft>
              <a:buClr>
                <a:srgbClr val="15357D"/>
              </a:buClr>
              <a:buSzTx/>
              <a:buFont typeface="Arial" charset="0"/>
              <a:buNone/>
              <a:tabLst/>
              <a:defRPr/>
            </a:pPr>
            <a:r>
              <a:rPr kumimoji="0" lang="en-US" sz="3600" b="0" i="0" u="none" strike="noStrike" kern="1200" cap="none" spc="0" normalizeH="0" baseline="0" noProof="0" dirty="0" smtClean="0">
                <a:ln>
                  <a:noFill/>
                </a:ln>
                <a:solidFill>
                  <a:schemeClr val="tx1"/>
                </a:solidFill>
                <a:effectLst/>
                <a:uLnTx/>
                <a:uFillTx/>
                <a:latin typeface="+mn-lt"/>
                <a:ea typeface="+mn-ea"/>
                <a:cs typeface="Arial" pitchFamily="34" charset="0"/>
              </a:rPr>
              <a:t>Tom McCracken</a:t>
            </a:r>
          </a:p>
          <a:p>
            <a:pPr marL="342900" marR="0" lvl="0" indent="-342900" algn="l" defTabSz="914400" rtl="0" eaLnBrk="1" fontAlgn="base" latinLnBrk="0" hangingPunct="1">
              <a:lnSpc>
                <a:spcPct val="100000"/>
              </a:lnSpc>
              <a:spcBef>
                <a:spcPct val="20000"/>
              </a:spcBef>
              <a:spcAft>
                <a:spcPct val="0"/>
              </a:spcAft>
              <a:buClr>
                <a:srgbClr val="15357D"/>
              </a:buClr>
              <a:buSzTx/>
              <a:buFont typeface="Arial" charset="0"/>
              <a:buNone/>
              <a:tabLst/>
              <a:defRPr/>
            </a:pPr>
            <a:r>
              <a:rPr kumimoji="0" lang="en-US" sz="1800" b="0" i="0" u="none" strike="noStrike" kern="1200" cap="none" spc="0" normalizeH="0" baseline="0" noProof="0" dirty="0" err="1" smtClean="0">
                <a:ln>
                  <a:noFill/>
                </a:ln>
                <a:solidFill>
                  <a:schemeClr val="tx1"/>
                </a:solidFill>
                <a:effectLst/>
                <a:uLnTx/>
                <a:uFillTx/>
                <a:latin typeface="+mn-lt"/>
                <a:ea typeface="+mn-ea"/>
                <a:cs typeface="Arial" pitchFamily="34" charset="0"/>
              </a:rPr>
              <a:t>LevelTen</a:t>
            </a:r>
            <a:r>
              <a:rPr kumimoji="0" lang="en-US" sz="1800" b="0" i="0" u="none" strike="noStrike" kern="1200" cap="none" spc="0" normalizeH="0" baseline="0" noProof="0" dirty="0" smtClean="0">
                <a:ln>
                  <a:noFill/>
                </a:ln>
                <a:solidFill>
                  <a:schemeClr val="tx1"/>
                </a:solidFill>
                <a:effectLst/>
                <a:uLnTx/>
                <a:uFillTx/>
                <a:latin typeface="+mn-lt"/>
                <a:ea typeface="+mn-ea"/>
                <a:cs typeface="Arial" pitchFamily="34" charset="0"/>
              </a:rPr>
              <a:t> Interactive</a:t>
            </a:r>
          </a:p>
          <a:p>
            <a:pPr marL="342900" marR="0" lvl="0" indent="-342900" algn="l" defTabSz="914400" rtl="0" eaLnBrk="1" fontAlgn="base" latinLnBrk="0" hangingPunct="1">
              <a:lnSpc>
                <a:spcPct val="100000"/>
              </a:lnSpc>
              <a:spcBef>
                <a:spcPct val="20000"/>
              </a:spcBef>
              <a:spcAft>
                <a:spcPct val="0"/>
              </a:spcAft>
              <a:buClr>
                <a:srgbClr val="15357D"/>
              </a:buClr>
              <a:buSzTx/>
              <a:buFont typeface="Arial" charset="0"/>
              <a:buNone/>
              <a:tabLst/>
              <a:defRPr/>
            </a:pPr>
            <a:r>
              <a:rPr lang="en-US" dirty="0" smtClean="0">
                <a:latin typeface="+mn-lt"/>
                <a:cs typeface="Arial" pitchFamily="34" charset="0"/>
              </a:rPr>
              <a:t>Director</a:t>
            </a:r>
          </a:p>
          <a:p>
            <a:pPr marL="342900" marR="0" lvl="0" indent="-342900" algn="l" defTabSz="914400" rtl="0" eaLnBrk="1" fontAlgn="base" latinLnBrk="0" hangingPunct="1">
              <a:lnSpc>
                <a:spcPct val="100000"/>
              </a:lnSpc>
              <a:spcBef>
                <a:spcPct val="20000"/>
              </a:spcBef>
              <a:spcAft>
                <a:spcPct val="0"/>
              </a:spcAft>
              <a:buClr>
                <a:srgbClr val="15357D"/>
              </a:buClr>
              <a:buSzTx/>
              <a:buFont typeface="Arial" charset="0"/>
              <a:buNone/>
              <a:tabLst/>
              <a:defRPr/>
            </a:pPr>
            <a:endParaRPr kumimoji="0" lang="en-US" sz="1800" b="0" i="0" u="none" strike="noStrike" kern="1200" cap="none" spc="0" normalizeH="0" baseline="0" noProof="0" dirty="0" smtClean="0">
              <a:ln>
                <a:noFill/>
              </a:ln>
              <a:solidFill>
                <a:schemeClr val="tx1"/>
              </a:solidFill>
              <a:effectLst/>
              <a:uLnTx/>
              <a:uFillTx/>
              <a:latin typeface="+mn-lt"/>
              <a:ea typeface="+mn-ea"/>
              <a:cs typeface="Arial" pitchFamily="34" charset="0"/>
            </a:endParaRPr>
          </a:p>
          <a:p>
            <a:pPr marL="342900" marR="0" lvl="0" indent="-342900" algn="l" defTabSz="914400" rtl="0" eaLnBrk="1" fontAlgn="base" latinLnBrk="0" hangingPunct="1">
              <a:lnSpc>
                <a:spcPct val="100000"/>
              </a:lnSpc>
              <a:spcBef>
                <a:spcPct val="20000"/>
              </a:spcBef>
              <a:spcAft>
                <a:spcPct val="0"/>
              </a:spcAft>
              <a:buClr>
                <a:srgbClr val="15357D"/>
              </a:buClr>
              <a:buSzTx/>
              <a:buFont typeface="Arial" charset="0"/>
              <a:buNone/>
              <a:tabLst/>
              <a:defRPr/>
            </a:pPr>
            <a:r>
              <a:rPr kumimoji="0" lang="en-US" sz="1800" b="0" i="0" u="none" strike="noStrike" kern="1200" cap="none" spc="0" normalizeH="0" baseline="0" noProof="0" dirty="0" smtClean="0">
                <a:ln>
                  <a:noFill/>
                </a:ln>
                <a:solidFill>
                  <a:schemeClr val="tx1"/>
                </a:solidFill>
                <a:effectLst/>
                <a:uLnTx/>
                <a:uFillTx/>
                <a:latin typeface="+mn-lt"/>
                <a:ea typeface="+mn-ea"/>
                <a:cs typeface="Arial" pitchFamily="34" charset="0"/>
              </a:rPr>
              <a:t>Phone: 214.887.8586</a:t>
            </a:r>
          </a:p>
          <a:p>
            <a:pPr marL="342900" marR="0" lvl="0" indent="-342900" algn="l" defTabSz="914400" rtl="0" eaLnBrk="1" fontAlgn="base" latinLnBrk="0" hangingPunct="1">
              <a:lnSpc>
                <a:spcPct val="100000"/>
              </a:lnSpc>
              <a:spcBef>
                <a:spcPct val="20000"/>
              </a:spcBef>
              <a:spcAft>
                <a:spcPct val="0"/>
              </a:spcAft>
              <a:buClr>
                <a:srgbClr val="15357D"/>
              </a:buClr>
              <a:buSzTx/>
              <a:buFont typeface="Arial" charset="0"/>
              <a:buNone/>
              <a:tabLst/>
              <a:defRPr/>
            </a:pPr>
            <a:r>
              <a:rPr kumimoji="0" lang="en-US" sz="1800" b="0" i="0" u="none" strike="noStrike" kern="1200" cap="none" spc="0" normalizeH="0" baseline="0" noProof="0" dirty="0" smtClean="0">
                <a:ln>
                  <a:noFill/>
                </a:ln>
                <a:solidFill>
                  <a:schemeClr val="tx1"/>
                </a:solidFill>
                <a:effectLst/>
                <a:uLnTx/>
                <a:uFillTx/>
                <a:latin typeface="+mn-lt"/>
                <a:ea typeface="+mn-ea"/>
                <a:cs typeface="Arial" pitchFamily="34" charset="0"/>
              </a:rPr>
              <a:t>Email: </a:t>
            </a:r>
            <a:r>
              <a:rPr kumimoji="0" lang="en-US" sz="1800" b="0" i="0" u="none" strike="noStrike" kern="1200" cap="none" spc="0" normalizeH="0" baseline="0" noProof="0" dirty="0" smtClean="0">
                <a:ln>
                  <a:noFill/>
                </a:ln>
                <a:solidFill>
                  <a:schemeClr val="tx1"/>
                </a:solidFill>
                <a:effectLst/>
                <a:uLnTx/>
                <a:uFillTx/>
                <a:latin typeface="+mn-lt"/>
                <a:ea typeface="+mn-ea"/>
                <a:cs typeface="Arial" pitchFamily="34" charset="0"/>
                <a:hlinkClick r:id="rId4"/>
              </a:rPr>
              <a:t>tom@leveltendesign.com</a:t>
            </a:r>
            <a:endParaRPr kumimoji="0" lang="en-US" sz="1800" b="0" i="0" u="none" strike="noStrike" kern="1200" cap="none" spc="0" normalizeH="0" baseline="0" noProof="0" dirty="0" smtClean="0">
              <a:ln>
                <a:noFill/>
              </a:ln>
              <a:solidFill>
                <a:schemeClr val="tx1"/>
              </a:solidFill>
              <a:effectLst/>
              <a:uLnTx/>
              <a:uFillTx/>
              <a:latin typeface="+mn-lt"/>
              <a:ea typeface="+mn-ea"/>
              <a:cs typeface="Arial" pitchFamily="34" charset="0"/>
            </a:endParaRPr>
          </a:p>
          <a:p>
            <a:pPr marL="342900" marR="0" lvl="0" indent="-342900" algn="l" defTabSz="914400" rtl="0" eaLnBrk="1" fontAlgn="base" latinLnBrk="0" hangingPunct="1">
              <a:lnSpc>
                <a:spcPct val="100000"/>
              </a:lnSpc>
              <a:spcBef>
                <a:spcPct val="20000"/>
              </a:spcBef>
              <a:spcAft>
                <a:spcPct val="0"/>
              </a:spcAft>
              <a:buClr>
                <a:srgbClr val="15357D"/>
              </a:buClr>
              <a:buSzTx/>
              <a:buFont typeface="Arial" charset="0"/>
              <a:buNone/>
              <a:tabLst/>
              <a:defRPr/>
            </a:pPr>
            <a:r>
              <a:rPr kumimoji="0" lang="en-US" sz="1800" b="0" i="0" u="none" strike="noStrike" kern="1200" cap="none" spc="0" normalizeH="0" baseline="0" noProof="0" dirty="0" smtClean="0">
                <a:ln>
                  <a:noFill/>
                </a:ln>
                <a:solidFill>
                  <a:schemeClr val="tx1"/>
                </a:solidFill>
                <a:effectLst/>
                <a:uLnTx/>
                <a:uFillTx/>
                <a:latin typeface="+mn-lt"/>
                <a:ea typeface="+mn-ea"/>
                <a:cs typeface="Arial" pitchFamily="34" charset="0"/>
              </a:rPr>
              <a:t>Twitter: @</a:t>
            </a:r>
            <a:r>
              <a:rPr kumimoji="0" lang="en-US" sz="1800" b="0" i="0" u="none" strike="noStrike" kern="1200" cap="none" spc="0" normalizeH="0" baseline="0" noProof="0" dirty="0" err="1" smtClean="0">
                <a:ln>
                  <a:noFill/>
                </a:ln>
                <a:solidFill>
                  <a:schemeClr val="tx1"/>
                </a:solidFill>
                <a:effectLst/>
                <a:uLnTx/>
                <a:uFillTx/>
                <a:latin typeface="+mn-lt"/>
                <a:ea typeface="+mn-ea"/>
                <a:cs typeface="Arial" pitchFamily="34" charset="0"/>
              </a:rPr>
              <a:t>levelten_tom</a:t>
            </a:r>
            <a:endParaRPr kumimoji="0" lang="en-US" sz="1800" b="0" i="0" u="none" strike="noStrike" kern="1200" cap="none" spc="0" normalizeH="0" baseline="0" noProof="0" dirty="0" smtClean="0">
              <a:ln>
                <a:noFill/>
              </a:ln>
              <a:solidFill>
                <a:schemeClr val="tx1"/>
              </a:solidFill>
              <a:effectLst/>
              <a:uLnTx/>
              <a:uFillTx/>
              <a:latin typeface="+mn-lt"/>
              <a:ea typeface="+mn-ea"/>
              <a:cs typeface="Arial" pitchFamily="34" charset="0"/>
            </a:endParaRPr>
          </a:p>
          <a:p>
            <a:pPr marL="342900" marR="0" lvl="0" indent="-342900" algn="l" defTabSz="914400" rtl="0" eaLnBrk="1" fontAlgn="base" latinLnBrk="0" hangingPunct="1">
              <a:lnSpc>
                <a:spcPct val="100000"/>
              </a:lnSpc>
              <a:spcBef>
                <a:spcPct val="20000"/>
              </a:spcBef>
              <a:spcAft>
                <a:spcPct val="0"/>
              </a:spcAft>
              <a:buClr>
                <a:srgbClr val="15357D"/>
              </a:buClr>
              <a:buSzTx/>
              <a:buFont typeface="Arial" charset="0"/>
              <a:buNone/>
              <a:tabLst/>
              <a:defRPr/>
            </a:pPr>
            <a:r>
              <a:rPr kumimoji="0" lang="en-US" sz="1800" b="0" i="0" u="none" strike="noStrike" kern="1200" cap="none" spc="0" normalizeH="0" baseline="0" noProof="0" dirty="0" smtClean="0">
                <a:ln>
                  <a:noFill/>
                </a:ln>
                <a:solidFill>
                  <a:schemeClr val="tx1"/>
                </a:solidFill>
                <a:effectLst/>
                <a:uLnTx/>
                <a:uFillTx/>
                <a:latin typeface="+mn-lt"/>
                <a:ea typeface="+mn-ea"/>
                <a:cs typeface="Arial" pitchFamily="34" charset="0"/>
              </a:rPr>
              <a:t>Blog: </a:t>
            </a:r>
            <a:r>
              <a:rPr kumimoji="0" lang="en-US" sz="1800" b="0" i="0" u="none" strike="noStrike" kern="1200" cap="none" spc="0" normalizeH="0" baseline="0" noProof="0" dirty="0" smtClean="0">
                <a:ln>
                  <a:noFill/>
                </a:ln>
                <a:solidFill>
                  <a:schemeClr val="tx1"/>
                </a:solidFill>
                <a:effectLst/>
                <a:uLnTx/>
                <a:uFillTx/>
                <a:latin typeface="+mn-lt"/>
                <a:ea typeface="+mn-ea"/>
                <a:cs typeface="Arial" pitchFamily="34" charset="0"/>
                <a:hlinkClick r:id="rId5"/>
              </a:rPr>
              <a:t>leveltendesign.com/blog/tom</a:t>
            </a:r>
            <a:endParaRPr kumimoji="0" lang="en-US" sz="1800" b="0" i="0" u="none" strike="noStrike" kern="1200" cap="none" spc="0" normalizeH="0" baseline="0" noProof="0" dirty="0" smtClean="0">
              <a:ln>
                <a:noFill/>
              </a:ln>
              <a:solidFill>
                <a:schemeClr val="tx1"/>
              </a:solidFill>
              <a:effectLst/>
              <a:uLnTx/>
              <a:uFillTx/>
              <a:latin typeface="+mn-lt"/>
              <a:ea typeface="+mn-ea"/>
              <a:cs typeface="Arial" pitchFamily="34" charset="0"/>
            </a:endParaRPr>
          </a:p>
          <a:p>
            <a:pPr marL="342900" marR="0" lvl="0" indent="-342900" algn="l" defTabSz="914400" rtl="0" eaLnBrk="1" fontAlgn="base" latinLnBrk="0" hangingPunct="1">
              <a:lnSpc>
                <a:spcPct val="100000"/>
              </a:lnSpc>
              <a:spcBef>
                <a:spcPct val="20000"/>
              </a:spcBef>
              <a:spcAft>
                <a:spcPct val="0"/>
              </a:spcAft>
              <a:buClr>
                <a:srgbClr val="15357D"/>
              </a:buClr>
              <a:buSzTx/>
              <a:buFont typeface="Arial" charset="0"/>
              <a:buNone/>
              <a:tabLst/>
              <a:defRPr/>
            </a:pPr>
            <a:r>
              <a:rPr kumimoji="0" lang="en-US" sz="1800" b="0" i="0" u="none" strike="noStrike" kern="1200" cap="none" spc="0" normalizeH="0" baseline="0" noProof="0" dirty="0" smtClean="0">
                <a:ln>
                  <a:noFill/>
                </a:ln>
                <a:solidFill>
                  <a:schemeClr val="tx1"/>
                </a:solidFill>
                <a:effectLst/>
                <a:uLnTx/>
                <a:uFillTx/>
                <a:latin typeface="+mn-lt"/>
                <a:ea typeface="+mn-ea"/>
                <a:cs typeface="Arial" pitchFamily="34" charset="0"/>
              </a:rPr>
              <a:t>LinkedIn: linkedin.com/in/</a:t>
            </a:r>
            <a:r>
              <a:rPr kumimoji="0" lang="en-US" sz="1800" b="0" i="0" u="none" strike="noStrike" kern="1200" cap="none" spc="0" normalizeH="0" baseline="0" noProof="0" dirty="0" err="1" smtClean="0">
                <a:ln>
                  <a:noFill/>
                </a:ln>
                <a:solidFill>
                  <a:schemeClr val="tx1"/>
                </a:solidFill>
                <a:effectLst/>
                <a:uLnTx/>
                <a:uFillTx/>
                <a:latin typeface="+mn-lt"/>
                <a:ea typeface="+mn-ea"/>
                <a:cs typeface="Arial" pitchFamily="34" charset="0"/>
              </a:rPr>
              <a:t>tommccracken</a:t>
            </a:r>
            <a:endParaRPr kumimoji="0" lang="en-US" sz="1800" b="0" i="0" u="none" strike="noStrike" kern="1200" cap="none" spc="0" normalizeH="0" baseline="0" noProof="0" dirty="0" smtClean="0">
              <a:ln>
                <a:noFill/>
              </a:ln>
              <a:solidFill>
                <a:schemeClr val="tx1"/>
              </a:solidFill>
              <a:effectLst/>
              <a:uLnTx/>
              <a:uFillTx/>
              <a:latin typeface="+mn-lt"/>
              <a:ea typeface="+mn-ea"/>
              <a:cs typeface="Arial" pitchFamily="34" charset="0"/>
            </a:endParaRPr>
          </a:p>
          <a:p>
            <a:pPr marL="342900" marR="0" lvl="0" indent="-342900" algn="l" defTabSz="914400" rtl="0" eaLnBrk="1" fontAlgn="base" latinLnBrk="0" hangingPunct="1">
              <a:lnSpc>
                <a:spcPct val="100000"/>
              </a:lnSpc>
              <a:spcBef>
                <a:spcPct val="20000"/>
              </a:spcBef>
              <a:spcAft>
                <a:spcPct val="0"/>
              </a:spcAft>
              <a:buClr>
                <a:srgbClr val="15357D"/>
              </a:buClr>
              <a:buSzTx/>
              <a:buFont typeface="Arial" charset="0"/>
              <a:buNone/>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Arial" pitchFamily="34" charset="0"/>
            </a:endParaRPr>
          </a:p>
          <a:p>
            <a:pPr marL="342900" marR="0" lvl="0" indent="-342900" algn="l" defTabSz="914400" rtl="0" eaLnBrk="1" fontAlgn="base" latinLnBrk="0" hangingPunct="1">
              <a:lnSpc>
                <a:spcPct val="100000"/>
              </a:lnSpc>
              <a:spcBef>
                <a:spcPct val="20000"/>
              </a:spcBef>
              <a:spcAft>
                <a:spcPct val="0"/>
              </a:spcAft>
              <a:buClr>
                <a:srgbClr val="15357D"/>
              </a:buClr>
              <a:buSzTx/>
              <a:buFont typeface="Arial" charset="0"/>
              <a:buNone/>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Arial" pitchFamily="34" charset="0"/>
            </a:endParaRPr>
          </a:p>
          <a:p>
            <a:pPr marL="342900" marR="0" lvl="0" indent="-342900" algn="l" defTabSz="914400" rtl="0" eaLnBrk="1" fontAlgn="base" latinLnBrk="0" hangingPunct="1">
              <a:lnSpc>
                <a:spcPct val="100000"/>
              </a:lnSpc>
              <a:spcBef>
                <a:spcPct val="20000"/>
              </a:spcBef>
              <a:spcAft>
                <a:spcPct val="0"/>
              </a:spcAft>
              <a:buClr>
                <a:srgbClr val="15357D"/>
              </a:buClr>
              <a:buSzTx/>
              <a:buFont typeface="Arial" charset="0"/>
              <a:buNone/>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Arial" pitchFamily="34" charset="0"/>
            </a:endParaRP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19" descr="logo.png"/>
          <p:cNvPicPr>
            <a:picLocks noChangeAspect="1"/>
          </p:cNvPicPr>
          <p:nvPr/>
        </p:nvPicPr>
        <p:blipFill>
          <a:blip r:embed="rId3"/>
          <a:srcRect/>
          <a:stretch>
            <a:fillRect/>
          </a:stretch>
        </p:blipFill>
        <p:spPr bwMode="auto">
          <a:xfrm>
            <a:off x="7543800" y="6096000"/>
            <a:ext cx="1295400" cy="430213"/>
          </a:xfrm>
          <a:prstGeom prst="rect">
            <a:avLst/>
          </a:prstGeom>
          <a:noFill/>
          <a:ln w="9525">
            <a:noFill/>
            <a:miter lim="800000"/>
            <a:headEnd/>
            <a:tailEnd/>
          </a:ln>
        </p:spPr>
      </p:pic>
      <p:sp>
        <p:nvSpPr>
          <p:cNvPr id="7" name="Rectangle 6"/>
          <p:cNvSpPr/>
          <p:nvPr/>
        </p:nvSpPr>
        <p:spPr>
          <a:xfrm>
            <a:off x="2362200" y="838200"/>
            <a:ext cx="6553200" cy="152400"/>
          </a:xfrm>
          <a:prstGeom prst="rect">
            <a:avLst/>
          </a:prstGeom>
          <a:solidFill>
            <a:srgbClr val="0069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228600" y="838200"/>
            <a:ext cx="2057400" cy="152400"/>
          </a:xfrm>
          <a:prstGeom prst="rect">
            <a:avLst/>
          </a:prstGeom>
          <a:solidFill>
            <a:srgbClr val="82C5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TextBox 4"/>
          <p:cNvSpPr txBox="1">
            <a:spLocks noChangeArrowheads="1"/>
          </p:cNvSpPr>
          <p:nvPr/>
        </p:nvSpPr>
        <p:spPr bwMode="auto">
          <a:xfrm>
            <a:off x="228600" y="228600"/>
            <a:ext cx="8229600" cy="461665"/>
          </a:xfrm>
          <a:prstGeom prst="rect">
            <a:avLst/>
          </a:prstGeom>
          <a:noFill/>
          <a:ln w="9525">
            <a:noFill/>
            <a:miter lim="800000"/>
            <a:headEnd/>
            <a:tailEnd/>
          </a:ln>
        </p:spPr>
        <p:txBody>
          <a:bodyPr>
            <a:spAutoFit/>
          </a:bodyPr>
          <a:lstStyle/>
          <a:p>
            <a:r>
              <a:rPr lang="en-US" sz="2400" dirty="0" smtClean="0">
                <a:solidFill>
                  <a:srgbClr val="0069AA"/>
                </a:solidFill>
                <a:latin typeface="Tahoma" pitchFamily="34" charset="0"/>
                <a:cs typeface="Tahoma" pitchFamily="34" charset="0"/>
              </a:rPr>
              <a:t>Advertising doesn’t work</a:t>
            </a:r>
            <a:endParaRPr lang="en-US" sz="2400" dirty="0">
              <a:solidFill>
                <a:srgbClr val="0069AA"/>
              </a:solidFill>
              <a:latin typeface="Tahoma" pitchFamily="34" charset="0"/>
              <a:cs typeface="Tahoma" pitchFamily="34" charset="0"/>
            </a:endParaRPr>
          </a:p>
        </p:txBody>
      </p:sp>
      <p:sp>
        <p:nvSpPr>
          <p:cNvPr id="16" name="TextBox 15"/>
          <p:cNvSpPr txBox="1"/>
          <p:nvPr/>
        </p:nvSpPr>
        <p:spPr>
          <a:xfrm>
            <a:off x="4396096" y="3213318"/>
            <a:ext cx="2233304" cy="1815882"/>
          </a:xfrm>
          <a:prstGeom prst="rect">
            <a:avLst/>
          </a:prstGeom>
          <a:noFill/>
        </p:spPr>
        <p:txBody>
          <a:bodyPr wrap="none" rtlCol="0">
            <a:spAutoFit/>
          </a:bodyPr>
          <a:lstStyle/>
          <a:p>
            <a:pPr lvl="0" algn="ctr"/>
            <a:r>
              <a:rPr lang="en-US" sz="4700" dirty="0">
                <a:solidFill>
                  <a:schemeClr val="bg1"/>
                </a:solidFill>
                <a:latin typeface="+mn-lt"/>
              </a:rPr>
              <a:t>search</a:t>
            </a:r>
            <a:br>
              <a:rPr lang="en-US" sz="4700" dirty="0">
                <a:solidFill>
                  <a:schemeClr val="bg1"/>
                </a:solidFill>
                <a:latin typeface="+mn-lt"/>
              </a:rPr>
            </a:br>
            <a:r>
              <a:rPr lang="en-US" sz="4700" dirty="0">
                <a:solidFill>
                  <a:schemeClr val="bg1"/>
                </a:solidFill>
                <a:latin typeface="+mn-lt"/>
              </a:rPr>
              <a:t>engines</a:t>
            </a:r>
          </a:p>
          <a:p>
            <a:pPr algn="ctr"/>
            <a:endParaRPr lang="en-US" dirty="0"/>
          </a:p>
        </p:txBody>
      </p:sp>
      <p:sp>
        <p:nvSpPr>
          <p:cNvPr id="11" name="TextBox 10"/>
          <p:cNvSpPr txBox="1"/>
          <p:nvPr/>
        </p:nvSpPr>
        <p:spPr>
          <a:xfrm>
            <a:off x="2379260" y="2286000"/>
            <a:ext cx="5829300" cy="1938992"/>
          </a:xfrm>
          <a:prstGeom prst="rect">
            <a:avLst/>
          </a:prstGeom>
          <a:noFill/>
        </p:spPr>
        <p:txBody>
          <a:bodyPr wrap="square" rtlCol="0">
            <a:spAutoFit/>
          </a:bodyPr>
          <a:lstStyle/>
          <a:p>
            <a:pPr marL="342900" indent="-342900">
              <a:buFont typeface="Arial" charset="0"/>
              <a:buChar char="•"/>
            </a:pPr>
            <a:r>
              <a:rPr lang="en-US" sz="2400" dirty="0" smtClean="0"/>
              <a:t>Ads have become noise</a:t>
            </a:r>
          </a:p>
          <a:p>
            <a:pPr marL="342900" indent="-342900">
              <a:buFont typeface="Arial" charset="0"/>
              <a:buChar char="•"/>
            </a:pPr>
            <a:r>
              <a:rPr lang="en-US" sz="2400" dirty="0" smtClean="0"/>
              <a:t>Media dilution</a:t>
            </a:r>
          </a:p>
          <a:p>
            <a:pPr marL="342900" indent="-342900">
              <a:buFont typeface="Arial" charset="0"/>
              <a:buChar char="•"/>
            </a:pPr>
            <a:r>
              <a:rPr lang="en-US" sz="2400" dirty="0" smtClean="0"/>
              <a:t>Ad circumvention</a:t>
            </a:r>
          </a:p>
          <a:p>
            <a:pPr marL="342900" indent="-342900">
              <a:buFont typeface="Arial" charset="0"/>
              <a:buChar char="•"/>
            </a:pPr>
            <a:r>
              <a:rPr lang="en-US" sz="2400" dirty="0" smtClean="0"/>
              <a:t>People don’t trust corporate communications</a:t>
            </a:r>
            <a:endParaRPr lang="en-US" sz="2400" dirty="0"/>
          </a:p>
        </p:txBody>
      </p:sp>
    </p:spTree>
    <p:extLst>
      <p:ext uri="{BB962C8B-B14F-4D97-AF65-F5344CB8AC3E}">
        <p14:creationId xmlns:p14="http://schemas.microsoft.com/office/powerpoint/2010/main" val="10569558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435537"/>
            <a:ext cx="1447800" cy="914400"/>
          </a:xfrm>
          <a:prstGeom prst="rect">
            <a:avLst/>
          </a:prstGeom>
          <a:solidFill>
            <a:srgbClr val="3860BA">
              <a:alpha val="20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o</a:t>
            </a:r>
            <a:r>
              <a:rPr lang="en-US" sz="1400" dirty="0" smtClean="0">
                <a:solidFill>
                  <a:schemeClr val="bg1"/>
                </a:solidFill>
              </a:rPr>
              <a:t>nline </a:t>
            </a:r>
            <a:r>
              <a:rPr lang="en-US" sz="1400" dirty="0">
                <a:solidFill>
                  <a:schemeClr val="bg1"/>
                </a:solidFill>
              </a:rPr>
              <a:t>a</a:t>
            </a:r>
            <a:r>
              <a:rPr lang="en-US" sz="1400" dirty="0" smtClean="0">
                <a:solidFill>
                  <a:schemeClr val="bg1"/>
                </a:solidFill>
              </a:rPr>
              <a:t>dvertising &amp; PR</a:t>
            </a:r>
            <a:endParaRPr lang="en-US" sz="1400" dirty="0">
              <a:solidFill>
                <a:schemeClr val="bg1"/>
              </a:solidFill>
            </a:endParaRPr>
          </a:p>
        </p:txBody>
      </p:sp>
      <p:sp>
        <p:nvSpPr>
          <p:cNvPr id="3" name="Rectangle 2"/>
          <p:cNvSpPr/>
          <p:nvPr/>
        </p:nvSpPr>
        <p:spPr>
          <a:xfrm>
            <a:off x="1676400" y="1435537"/>
            <a:ext cx="1447800" cy="914400"/>
          </a:xfrm>
          <a:prstGeom prst="rect">
            <a:avLst/>
          </a:prstGeom>
          <a:solidFill>
            <a:srgbClr val="3860BA">
              <a:alpha val="20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p</a:t>
            </a:r>
            <a:r>
              <a:rPr lang="en-US" sz="1400" dirty="0" smtClean="0">
                <a:solidFill>
                  <a:schemeClr val="bg1"/>
                </a:solidFill>
              </a:rPr>
              <a:t>erformance based ads</a:t>
            </a:r>
          </a:p>
          <a:p>
            <a:pPr algn="ctr"/>
            <a:r>
              <a:rPr lang="en-US" sz="1400" dirty="0" smtClean="0">
                <a:solidFill>
                  <a:schemeClr val="bg1"/>
                </a:solidFill>
              </a:rPr>
              <a:t>(paid search)</a:t>
            </a:r>
            <a:endParaRPr lang="en-US" sz="1400" dirty="0">
              <a:solidFill>
                <a:schemeClr val="bg1"/>
              </a:solidFill>
            </a:endParaRPr>
          </a:p>
        </p:txBody>
      </p:sp>
      <p:sp>
        <p:nvSpPr>
          <p:cNvPr id="4" name="Rectangle 3"/>
          <p:cNvSpPr/>
          <p:nvPr/>
        </p:nvSpPr>
        <p:spPr>
          <a:xfrm>
            <a:off x="3124200" y="1435537"/>
            <a:ext cx="1447800" cy="914400"/>
          </a:xfrm>
          <a:prstGeom prst="rect">
            <a:avLst/>
          </a:prstGeom>
          <a:solidFill>
            <a:srgbClr val="3860BA">
              <a:alpha val="20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c</a:t>
            </a:r>
            <a:r>
              <a:rPr lang="en-US" sz="1400" dirty="0" smtClean="0">
                <a:solidFill>
                  <a:schemeClr val="bg1"/>
                </a:solidFill>
              </a:rPr>
              <a:t>ontent networking</a:t>
            </a:r>
            <a:endParaRPr lang="en-US" sz="1400" dirty="0">
              <a:solidFill>
                <a:schemeClr val="bg1"/>
              </a:solidFill>
            </a:endParaRPr>
          </a:p>
        </p:txBody>
      </p:sp>
      <p:sp>
        <p:nvSpPr>
          <p:cNvPr id="5" name="Rectangle 4"/>
          <p:cNvSpPr/>
          <p:nvPr/>
        </p:nvSpPr>
        <p:spPr>
          <a:xfrm>
            <a:off x="7467600" y="1435537"/>
            <a:ext cx="1447800" cy="1633657"/>
          </a:xfrm>
          <a:prstGeom prst="rect">
            <a:avLst/>
          </a:prstGeom>
          <a:solidFill>
            <a:srgbClr val="3860BA">
              <a:alpha val="20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solidFill>
              </a:rPr>
              <a:t>Awareness referrals</a:t>
            </a:r>
            <a:endParaRPr lang="en-US" sz="1400" dirty="0">
              <a:solidFill>
                <a:schemeClr val="bg1"/>
              </a:solidFill>
            </a:endParaRPr>
          </a:p>
        </p:txBody>
      </p:sp>
      <p:sp>
        <p:nvSpPr>
          <p:cNvPr id="6" name="Rectangle 5"/>
          <p:cNvSpPr/>
          <p:nvPr/>
        </p:nvSpPr>
        <p:spPr>
          <a:xfrm>
            <a:off x="4800600" y="1435537"/>
            <a:ext cx="2667000" cy="914400"/>
          </a:xfrm>
          <a:prstGeom prst="rect">
            <a:avLst/>
          </a:prstGeom>
          <a:solidFill>
            <a:srgbClr val="3860BA"/>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u</a:t>
            </a:r>
            <a:r>
              <a:rPr lang="en-US" sz="1400" dirty="0" smtClean="0">
                <a:solidFill>
                  <a:schemeClr val="bg1"/>
                </a:solidFill>
              </a:rPr>
              <a:t>ser centered listings</a:t>
            </a:r>
          </a:p>
          <a:p>
            <a:pPr algn="ctr"/>
            <a:r>
              <a:rPr lang="en-US" sz="1400" dirty="0" smtClean="0">
                <a:solidFill>
                  <a:schemeClr val="bg1"/>
                </a:solidFill>
              </a:rPr>
              <a:t>(organic search)</a:t>
            </a:r>
            <a:endParaRPr lang="en-US" sz="1400" dirty="0">
              <a:solidFill>
                <a:schemeClr val="bg1"/>
              </a:solidFill>
            </a:endParaRPr>
          </a:p>
        </p:txBody>
      </p:sp>
      <p:sp>
        <p:nvSpPr>
          <p:cNvPr id="7" name="Rectangle 6"/>
          <p:cNvSpPr/>
          <p:nvPr/>
        </p:nvSpPr>
        <p:spPr>
          <a:xfrm>
            <a:off x="7467600" y="3066217"/>
            <a:ext cx="1447800" cy="1633657"/>
          </a:xfrm>
          <a:prstGeom prst="rect">
            <a:avLst/>
          </a:prstGeom>
          <a:solidFill>
            <a:srgbClr val="3860BA">
              <a:alpha val="20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solidFill>
              </a:rPr>
              <a:t>Peer </a:t>
            </a:r>
            <a:r>
              <a:rPr lang="en-US" sz="1200" dirty="0" smtClean="0">
                <a:solidFill>
                  <a:schemeClr val="bg1"/>
                </a:solidFill>
              </a:rPr>
              <a:t>recommendations</a:t>
            </a:r>
            <a:endParaRPr lang="en-US" sz="1200" dirty="0">
              <a:solidFill>
                <a:schemeClr val="bg1"/>
              </a:solidFill>
            </a:endParaRPr>
          </a:p>
        </p:txBody>
      </p:sp>
      <p:sp>
        <p:nvSpPr>
          <p:cNvPr id="8" name="Rectangle 7"/>
          <p:cNvSpPr/>
          <p:nvPr/>
        </p:nvSpPr>
        <p:spPr>
          <a:xfrm>
            <a:off x="7467600" y="4699874"/>
            <a:ext cx="1447800" cy="914400"/>
          </a:xfrm>
          <a:prstGeom prst="rect">
            <a:avLst/>
          </a:prstGeom>
          <a:solidFill>
            <a:srgbClr val="3860BA">
              <a:alpha val="20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solidFill>
              </a:rPr>
              <a:t>Authority </a:t>
            </a:r>
            <a:r>
              <a:rPr lang="en-US" sz="1200" dirty="0" smtClean="0">
                <a:solidFill>
                  <a:schemeClr val="bg1"/>
                </a:solidFill>
              </a:rPr>
              <a:t>recommendations</a:t>
            </a:r>
            <a:endParaRPr lang="en-US" sz="1200" dirty="0">
              <a:solidFill>
                <a:schemeClr val="bg1"/>
              </a:solidFill>
            </a:endParaRPr>
          </a:p>
        </p:txBody>
      </p:sp>
      <p:sp>
        <p:nvSpPr>
          <p:cNvPr id="9" name="Rectangle 8"/>
          <p:cNvSpPr/>
          <p:nvPr/>
        </p:nvSpPr>
        <p:spPr>
          <a:xfrm>
            <a:off x="7467600" y="5766674"/>
            <a:ext cx="1447800" cy="914400"/>
          </a:xfrm>
          <a:prstGeom prst="rect">
            <a:avLst/>
          </a:prstGeom>
          <a:solidFill>
            <a:srgbClr val="3860BA">
              <a:alpha val="20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solidFill>
              </a:rPr>
              <a:t>Reputation</a:t>
            </a:r>
          </a:p>
          <a:p>
            <a:pPr algn="ctr"/>
            <a:r>
              <a:rPr lang="en-US" sz="1400" dirty="0" smtClean="0">
                <a:solidFill>
                  <a:schemeClr val="bg1"/>
                </a:solidFill>
              </a:rPr>
              <a:t>Management</a:t>
            </a:r>
            <a:endParaRPr lang="en-US" sz="1200" dirty="0">
              <a:solidFill>
                <a:schemeClr val="bg1"/>
              </a:solidFill>
            </a:endParaRPr>
          </a:p>
        </p:txBody>
      </p:sp>
      <p:sp>
        <p:nvSpPr>
          <p:cNvPr id="10" name="Rectangle 9"/>
          <p:cNvSpPr/>
          <p:nvPr/>
        </p:nvSpPr>
        <p:spPr>
          <a:xfrm>
            <a:off x="5257800" y="5766674"/>
            <a:ext cx="1447800" cy="914400"/>
          </a:xfrm>
          <a:prstGeom prst="rect">
            <a:avLst/>
          </a:prstGeom>
          <a:solidFill>
            <a:srgbClr val="3860BA">
              <a:alpha val="20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t</a:t>
            </a:r>
            <a:r>
              <a:rPr lang="en-US" sz="1400" dirty="0" smtClean="0">
                <a:solidFill>
                  <a:schemeClr val="bg1"/>
                </a:solidFill>
              </a:rPr>
              <a:t>rusted advisor</a:t>
            </a:r>
          </a:p>
          <a:p>
            <a:pPr algn="ctr"/>
            <a:r>
              <a:rPr lang="en-US" sz="1400" dirty="0" smtClean="0">
                <a:solidFill>
                  <a:schemeClr val="bg1"/>
                </a:solidFill>
              </a:rPr>
              <a:t>requests</a:t>
            </a:r>
            <a:endParaRPr lang="en-US" sz="1200" dirty="0">
              <a:solidFill>
                <a:schemeClr val="bg1"/>
              </a:solidFill>
            </a:endParaRPr>
          </a:p>
        </p:txBody>
      </p:sp>
      <p:sp>
        <p:nvSpPr>
          <p:cNvPr id="11" name="Rectangle 10"/>
          <p:cNvSpPr/>
          <p:nvPr/>
        </p:nvSpPr>
        <p:spPr>
          <a:xfrm>
            <a:off x="3810000" y="5766674"/>
            <a:ext cx="1447800" cy="914400"/>
          </a:xfrm>
          <a:prstGeom prst="rect">
            <a:avLst/>
          </a:prstGeom>
          <a:solidFill>
            <a:srgbClr val="3860BA">
              <a:alpha val="20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solidFill>
              </a:rPr>
              <a:t>user</a:t>
            </a:r>
          </a:p>
          <a:p>
            <a:pPr algn="ctr"/>
            <a:r>
              <a:rPr lang="en-US" sz="1400" dirty="0" smtClean="0">
                <a:solidFill>
                  <a:schemeClr val="bg1"/>
                </a:solidFill>
              </a:rPr>
              <a:t>requests</a:t>
            </a:r>
            <a:endParaRPr lang="en-US" sz="1200" dirty="0">
              <a:solidFill>
                <a:schemeClr val="bg1"/>
              </a:solidFill>
            </a:endParaRPr>
          </a:p>
        </p:txBody>
      </p:sp>
      <p:sp>
        <p:nvSpPr>
          <p:cNvPr id="12" name="Rectangle 11"/>
          <p:cNvSpPr/>
          <p:nvPr/>
        </p:nvSpPr>
        <p:spPr>
          <a:xfrm>
            <a:off x="2362200" y="5766674"/>
            <a:ext cx="1447800" cy="914400"/>
          </a:xfrm>
          <a:prstGeom prst="rect">
            <a:avLst/>
          </a:prstGeom>
          <a:solidFill>
            <a:srgbClr val="3860BA">
              <a:alpha val="20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r</a:t>
            </a:r>
            <a:r>
              <a:rPr lang="en-US" sz="1400" dirty="0" smtClean="0">
                <a:solidFill>
                  <a:schemeClr val="bg1"/>
                </a:solidFill>
              </a:rPr>
              <a:t>etention programs</a:t>
            </a:r>
            <a:endParaRPr lang="en-US" sz="1200" dirty="0">
              <a:solidFill>
                <a:schemeClr val="bg1"/>
              </a:solidFill>
            </a:endParaRPr>
          </a:p>
        </p:txBody>
      </p:sp>
      <p:sp>
        <p:nvSpPr>
          <p:cNvPr id="13" name="TextBox 12"/>
          <p:cNvSpPr txBox="1"/>
          <p:nvPr/>
        </p:nvSpPr>
        <p:spPr>
          <a:xfrm>
            <a:off x="3975277" y="5458897"/>
            <a:ext cx="1189749" cy="307777"/>
          </a:xfrm>
          <a:prstGeom prst="rect">
            <a:avLst/>
          </a:prstGeom>
          <a:noFill/>
        </p:spPr>
        <p:txBody>
          <a:bodyPr wrap="none" rtlCol="0">
            <a:spAutoFit/>
          </a:bodyPr>
          <a:lstStyle/>
          <a:p>
            <a:r>
              <a:rPr lang="en-US" sz="1400" dirty="0"/>
              <a:t>t</a:t>
            </a:r>
            <a:r>
              <a:rPr lang="en-US" sz="1400" dirty="0" smtClean="0"/>
              <a:t>ouch pieces</a:t>
            </a:r>
            <a:endParaRPr lang="en-US" sz="1400" dirty="0"/>
          </a:p>
        </p:txBody>
      </p:sp>
      <p:sp>
        <p:nvSpPr>
          <p:cNvPr id="14" name="TextBox 13"/>
          <p:cNvSpPr txBox="1"/>
          <p:nvPr/>
        </p:nvSpPr>
        <p:spPr>
          <a:xfrm>
            <a:off x="7511616" y="1143000"/>
            <a:ext cx="1358064" cy="307777"/>
          </a:xfrm>
          <a:prstGeom prst="rect">
            <a:avLst/>
          </a:prstGeom>
          <a:noFill/>
        </p:spPr>
        <p:txBody>
          <a:bodyPr wrap="none" rtlCol="0">
            <a:spAutoFit/>
          </a:bodyPr>
          <a:lstStyle/>
          <a:p>
            <a:r>
              <a:rPr lang="en-US" sz="1400" dirty="0"/>
              <a:t>w</a:t>
            </a:r>
            <a:r>
              <a:rPr lang="en-US" sz="1400" dirty="0" smtClean="0"/>
              <a:t>ord of mouse</a:t>
            </a:r>
            <a:endParaRPr lang="en-US" sz="1400" dirty="0"/>
          </a:p>
        </p:txBody>
      </p:sp>
      <p:sp>
        <p:nvSpPr>
          <p:cNvPr id="15" name="Rectangle 14"/>
          <p:cNvSpPr/>
          <p:nvPr/>
        </p:nvSpPr>
        <p:spPr>
          <a:xfrm>
            <a:off x="228600" y="2883337"/>
            <a:ext cx="1447800" cy="1600200"/>
          </a:xfrm>
          <a:prstGeom prst="rect">
            <a:avLst/>
          </a:prstGeom>
          <a:solidFill>
            <a:srgbClr val="3860BA">
              <a:alpha val="20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t</a:t>
            </a:r>
            <a:r>
              <a:rPr lang="en-US" sz="1400" dirty="0" smtClean="0">
                <a:solidFill>
                  <a:schemeClr val="bg1"/>
                </a:solidFill>
              </a:rPr>
              <a:t>raditional advertising &amp; PR</a:t>
            </a:r>
            <a:endParaRPr lang="en-US" sz="1200" dirty="0">
              <a:solidFill>
                <a:schemeClr val="bg1"/>
              </a:solidFill>
            </a:endParaRPr>
          </a:p>
        </p:txBody>
      </p:sp>
      <p:sp>
        <p:nvSpPr>
          <p:cNvPr id="16" name="Rectangle 15"/>
          <p:cNvSpPr/>
          <p:nvPr/>
        </p:nvSpPr>
        <p:spPr>
          <a:xfrm>
            <a:off x="228600" y="4623674"/>
            <a:ext cx="1447800" cy="1447800"/>
          </a:xfrm>
          <a:prstGeom prst="rect">
            <a:avLst/>
          </a:prstGeom>
          <a:solidFill>
            <a:srgbClr val="3860BA">
              <a:alpha val="20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t</a:t>
            </a:r>
            <a:r>
              <a:rPr lang="en-US" sz="1400" dirty="0" smtClean="0">
                <a:solidFill>
                  <a:schemeClr val="bg1"/>
                </a:solidFill>
              </a:rPr>
              <a:t>raditional sales</a:t>
            </a:r>
            <a:endParaRPr lang="en-US" sz="1200" dirty="0">
              <a:solidFill>
                <a:schemeClr val="bg1"/>
              </a:solidFill>
            </a:endParaRPr>
          </a:p>
        </p:txBody>
      </p:sp>
      <p:sp>
        <p:nvSpPr>
          <p:cNvPr id="17" name="Rectangle 16"/>
          <p:cNvSpPr/>
          <p:nvPr/>
        </p:nvSpPr>
        <p:spPr>
          <a:xfrm>
            <a:off x="228600" y="6071474"/>
            <a:ext cx="1447800" cy="609600"/>
          </a:xfrm>
          <a:prstGeom prst="rect">
            <a:avLst/>
          </a:prstGeom>
          <a:solidFill>
            <a:srgbClr val="3860BA">
              <a:alpha val="20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c</a:t>
            </a:r>
            <a:r>
              <a:rPr lang="en-US" sz="1400" dirty="0" smtClean="0">
                <a:solidFill>
                  <a:schemeClr val="bg1"/>
                </a:solidFill>
              </a:rPr>
              <a:t>ustom service</a:t>
            </a:r>
            <a:endParaRPr lang="en-US" sz="1200" dirty="0">
              <a:solidFill>
                <a:schemeClr val="bg1"/>
              </a:solidFill>
            </a:endParaRPr>
          </a:p>
        </p:txBody>
      </p:sp>
      <p:sp>
        <p:nvSpPr>
          <p:cNvPr id="18" name="TextBox 17"/>
          <p:cNvSpPr txBox="1"/>
          <p:nvPr/>
        </p:nvSpPr>
        <p:spPr>
          <a:xfrm>
            <a:off x="228600" y="2390597"/>
            <a:ext cx="1478290" cy="523220"/>
          </a:xfrm>
          <a:prstGeom prst="rect">
            <a:avLst/>
          </a:prstGeom>
          <a:noFill/>
          <a:ln>
            <a:noFill/>
          </a:ln>
        </p:spPr>
        <p:txBody>
          <a:bodyPr wrap="none" rtlCol="0">
            <a:spAutoFit/>
          </a:bodyPr>
          <a:lstStyle/>
          <a:p>
            <a:pPr algn="ctr"/>
            <a:r>
              <a:rPr lang="en-US" sz="1400" dirty="0" smtClean="0"/>
              <a:t>offline</a:t>
            </a:r>
          </a:p>
          <a:p>
            <a:pPr algn="ctr"/>
            <a:r>
              <a:rPr lang="en-US" sz="1400" dirty="0" smtClean="0"/>
              <a:t>communications</a:t>
            </a:r>
            <a:endParaRPr lang="en-US" sz="1400" dirty="0"/>
          </a:p>
        </p:txBody>
      </p:sp>
      <p:sp>
        <p:nvSpPr>
          <p:cNvPr id="19" name="Rectangle 18"/>
          <p:cNvSpPr/>
          <p:nvPr/>
        </p:nvSpPr>
        <p:spPr>
          <a:xfrm>
            <a:off x="3359086" y="2724699"/>
            <a:ext cx="1813560" cy="1828800"/>
          </a:xfrm>
          <a:prstGeom prst="rect">
            <a:avLst/>
          </a:prstGeom>
          <a:solidFill>
            <a:srgbClr val="3860BA">
              <a:alpha val="20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e</a:t>
            </a:r>
            <a:r>
              <a:rPr lang="en-US" sz="1400" dirty="0" smtClean="0">
                <a:solidFill>
                  <a:schemeClr val="bg1"/>
                </a:solidFill>
              </a:rPr>
              <a:t>ngagement content</a:t>
            </a:r>
            <a:endParaRPr lang="en-US" sz="1200" dirty="0">
              <a:solidFill>
                <a:schemeClr val="bg1"/>
              </a:solidFill>
            </a:endParaRPr>
          </a:p>
        </p:txBody>
      </p:sp>
      <p:sp>
        <p:nvSpPr>
          <p:cNvPr id="20" name="Rectangle 19"/>
          <p:cNvSpPr/>
          <p:nvPr/>
        </p:nvSpPr>
        <p:spPr>
          <a:xfrm>
            <a:off x="1912620" y="3044739"/>
            <a:ext cx="1447800" cy="1524000"/>
          </a:xfrm>
          <a:prstGeom prst="rect">
            <a:avLst/>
          </a:prstGeom>
          <a:solidFill>
            <a:srgbClr val="3860BA"/>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smtClean="0">
                <a:solidFill>
                  <a:schemeClr val="bg1"/>
                </a:solidFill>
              </a:rPr>
              <a:t>brochureware</a:t>
            </a:r>
            <a:endParaRPr lang="en-US" sz="1200" dirty="0">
              <a:solidFill>
                <a:schemeClr val="bg1"/>
              </a:solidFill>
            </a:endParaRPr>
          </a:p>
        </p:txBody>
      </p:sp>
      <p:sp>
        <p:nvSpPr>
          <p:cNvPr id="21" name="Rectangle 20"/>
          <p:cNvSpPr/>
          <p:nvPr/>
        </p:nvSpPr>
        <p:spPr>
          <a:xfrm>
            <a:off x="1914144" y="2724699"/>
            <a:ext cx="1447800" cy="320040"/>
          </a:xfrm>
          <a:prstGeom prst="rect">
            <a:avLst/>
          </a:prstGeom>
          <a:solidFill>
            <a:srgbClr val="3860BA"/>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l</a:t>
            </a:r>
            <a:r>
              <a:rPr lang="en-US" sz="1400" dirty="0" smtClean="0">
                <a:solidFill>
                  <a:schemeClr val="bg1"/>
                </a:solidFill>
              </a:rPr>
              <a:t>anding pages</a:t>
            </a:r>
            <a:endParaRPr lang="en-US" sz="1200" dirty="0">
              <a:solidFill>
                <a:schemeClr val="bg1"/>
              </a:solidFill>
            </a:endParaRPr>
          </a:p>
        </p:txBody>
      </p:sp>
      <p:sp>
        <p:nvSpPr>
          <p:cNvPr id="22" name="Rectangle 21"/>
          <p:cNvSpPr/>
          <p:nvPr/>
        </p:nvSpPr>
        <p:spPr>
          <a:xfrm>
            <a:off x="1912620" y="4553499"/>
            <a:ext cx="5334000" cy="457200"/>
          </a:xfrm>
          <a:prstGeom prst="rect">
            <a:avLst/>
          </a:prstGeom>
          <a:solidFill>
            <a:srgbClr val="3860BA">
              <a:alpha val="20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c</a:t>
            </a:r>
            <a:r>
              <a:rPr lang="en-US" sz="1400" dirty="0" smtClean="0">
                <a:solidFill>
                  <a:schemeClr val="bg1"/>
                </a:solidFill>
              </a:rPr>
              <a:t>onversion mechanisms</a:t>
            </a:r>
            <a:endParaRPr lang="en-US" sz="1200" dirty="0">
              <a:solidFill>
                <a:schemeClr val="bg1"/>
              </a:solidFill>
            </a:endParaRPr>
          </a:p>
        </p:txBody>
      </p:sp>
      <p:sp>
        <p:nvSpPr>
          <p:cNvPr id="23" name="Rectangle 22"/>
          <p:cNvSpPr/>
          <p:nvPr/>
        </p:nvSpPr>
        <p:spPr>
          <a:xfrm>
            <a:off x="1912620" y="5085410"/>
            <a:ext cx="5334000" cy="318552"/>
          </a:xfrm>
          <a:prstGeom prst="rect">
            <a:avLst/>
          </a:prstGeom>
          <a:solidFill>
            <a:srgbClr val="3860BA">
              <a:alpha val="20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c</a:t>
            </a:r>
            <a:r>
              <a:rPr lang="en-US" sz="1400" dirty="0" smtClean="0">
                <a:solidFill>
                  <a:schemeClr val="bg1"/>
                </a:solidFill>
              </a:rPr>
              <a:t>ustomer relationship management</a:t>
            </a:r>
            <a:endParaRPr lang="en-US" sz="1200" dirty="0">
              <a:solidFill>
                <a:schemeClr val="bg1"/>
              </a:solidFill>
            </a:endParaRPr>
          </a:p>
        </p:txBody>
      </p:sp>
      <p:sp>
        <p:nvSpPr>
          <p:cNvPr id="24" name="Rectangle 23"/>
          <p:cNvSpPr/>
          <p:nvPr/>
        </p:nvSpPr>
        <p:spPr>
          <a:xfrm>
            <a:off x="5379053" y="2724699"/>
            <a:ext cx="1867567" cy="914400"/>
          </a:xfrm>
          <a:prstGeom prst="rect">
            <a:avLst/>
          </a:prstGeom>
          <a:solidFill>
            <a:srgbClr val="3860BA">
              <a:alpha val="20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solidFill>
              </a:rPr>
              <a:t>social content</a:t>
            </a:r>
            <a:endParaRPr lang="en-US" sz="1200" dirty="0">
              <a:solidFill>
                <a:schemeClr val="bg1"/>
              </a:solidFill>
            </a:endParaRPr>
          </a:p>
        </p:txBody>
      </p:sp>
      <p:sp>
        <p:nvSpPr>
          <p:cNvPr id="25" name="TextBox 24"/>
          <p:cNvSpPr txBox="1"/>
          <p:nvPr/>
        </p:nvSpPr>
        <p:spPr>
          <a:xfrm>
            <a:off x="2949215" y="2438400"/>
            <a:ext cx="792205" cy="307777"/>
          </a:xfrm>
          <a:prstGeom prst="rect">
            <a:avLst/>
          </a:prstGeom>
          <a:noFill/>
        </p:spPr>
        <p:txBody>
          <a:bodyPr wrap="none" rtlCol="0">
            <a:spAutoFit/>
          </a:bodyPr>
          <a:lstStyle/>
          <a:p>
            <a:r>
              <a:rPr lang="en-US" sz="1400" dirty="0" smtClean="0"/>
              <a:t>website</a:t>
            </a:r>
            <a:endParaRPr lang="en-US" sz="1400" dirty="0"/>
          </a:p>
        </p:txBody>
      </p:sp>
      <p:sp>
        <p:nvSpPr>
          <p:cNvPr id="26" name="TextBox 25"/>
          <p:cNvSpPr txBox="1"/>
          <p:nvPr/>
        </p:nvSpPr>
        <p:spPr>
          <a:xfrm>
            <a:off x="5722770" y="2438400"/>
            <a:ext cx="1180131" cy="307777"/>
          </a:xfrm>
          <a:prstGeom prst="rect">
            <a:avLst/>
          </a:prstGeom>
          <a:noFill/>
        </p:spPr>
        <p:txBody>
          <a:bodyPr wrap="none" rtlCol="0">
            <a:spAutoFit/>
          </a:bodyPr>
          <a:lstStyle/>
          <a:p>
            <a:r>
              <a:rPr lang="en-US" sz="1400" dirty="0"/>
              <a:t>s</a:t>
            </a:r>
            <a:r>
              <a:rPr lang="en-US" sz="1400" dirty="0" smtClean="0"/>
              <a:t>ocial media</a:t>
            </a:r>
            <a:endParaRPr lang="en-US" sz="1400" dirty="0"/>
          </a:p>
        </p:txBody>
      </p:sp>
      <p:sp>
        <p:nvSpPr>
          <p:cNvPr id="27" name="TextBox 26"/>
          <p:cNvSpPr txBox="1"/>
          <p:nvPr/>
        </p:nvSpPr>
        <p:spPr>
          <a:xfrm>
            <a:off x="1066800" y="1158240"/>
            <a:ext cx="2873110" cy="307777"/>
          </a:xfrm>
          <a:prstGeom prst="rect">
            <a:avLst/>
          </a:prstGeom>
          <a:noFill/>
        </p:spPr>
        <p:txBody>
          <a:bodyPr wrap="square" rtlCol="0">
            <a:spAutoFit/>
          </a:bodyPr>
          <a:lstStyle/>
          <a:p>
            <a:pPr algn="ctr"/>
            <a:r>
              <a:rPr lang="en-US" sz="1400" dirty="0"/>
              <a:t>o</a:t>
            </a:r>
            <a:r>
              <a:rPr lang="en-US" sz="1400" dirty="0" smtClean="0"/>
              <a:t>nline corporate communications</a:t>
            </a:r>
            <a:endParaRPr lang="en-US" sz="1400" dirty="0"/>
          </a:p>
        </p:txBody>
      </p:sp>
      <p:sp>
        <p:nvSpPr>
          <p:cNvPr id="28" name="Rectangle 27"/>
          <p:cNvSpPr/>
          <p:nvPr/>
        </p:nvSpPr>
        <p:spPr>
          <a:xfrm>
            <a:off x="5379051" y="3620882"/>
            <a:ext cx="1867567" cy="914400"/>
          </a:xfrm>
          <a:prstGeom prst="rect">
            <a:avLst/>
          </a:prstGeom>
          <a:solidFill>
            <a:srgbClr val="3860BA">
              <a:alpha val="20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u</a:t>
            </a:r>
            <a:r>
              <a:rPr lang="en-US" sz="1400" dirty="0" smtClean="0">
                <a:solidFill>
                  <a:schemeClr val="bg1"/>
                </a:solidFill>
              </a:rPr>
              <a:t>ser engagement</a:t>
            </a:r>
            <a:endParaRPr lang="en-US" sz="1200" dirty="0">
              <a:solidFill>
                <a:schemeClr val="bg1"/>
              </a:solidFill>
            </a:endParaRPr>
          </a:p>
        </p:txBody>
      </p:sp>
      <p:sp>
        <p:nvSpPr>
          <p:cNvPr id="29" name="TextBox 4"/>
          <p:cNvSpPr txBox="1">
            <a:spLocks noChangeArrowheads="1"/>
          </p:cNvSpPr>
          <p:nvPr/>
        </p:nvSpPr>
        <p:spPr bwMode="auto">
          <a:xfrm>
            <a:off x="228600" y="228600"/>
            <a:ext cx="8229600" cy="461665"/>
          </a:xfrm>
          <a:prstGeom prst="rect">
            <a:avLst/>
          </a:prstGeom>
          <a:noFill/>
          <a:ln w="9525">
            <a:noFill/>
            <a:miter lim="800000"/>
            <a:headEnd/>
            <a:tailEnd/>
          </a:ln>
        </p:spPr>
        <p:txBody>
          <a:bodyPr>
            <a:spAutoFit/>
          </a:bodyPr>
          <a:lstStyle/>
          <a:p>
            <a:r>
              <a:rPr lang="en-US" sz="2400" dirty="0" smtClean="0">
                <a:solidFill>
                  <a:srgbClr val="0069AA"/>
                </a:solidFill>
                <a:latin typeface="Tahoma" pitchFamily="34" charset="0"/>
                <a:cs typeface="Tahoma" pitchFamily="34" charset="0"/>
              </a:rPr>
              <a:t>Search optimized sites</a:t>
            </a:r>
            <a:endParaRPr lang="en-US" sz="2400" dirty="0">
              <a:solidFill>
                <a:srgbClr val="0069AA"/>
              </a:solidFill>
              <a:latin typeface="Tahoma" pitchFamily="34" charset="0"/>
              <a:cs typeface="Tahoma" pitchFamily="34" charset="0"/>
            </a:endParaRPr>
          </a:p>
        </p:txBody>
      </p:sp>
      <p:grpSp>
        <p:nvGrpSpPr>
          <p:cNvPr id="30" name="Group 29"/>
          <p:cNvGrpSpPr/>
          <p:nvPr/>
        </p:nvGrpSpPr>
        <p:grpSpPr>
          <a:xfrm>
            <a:off x="228600" y="838200"/>
            <a:ext cx="8686800" cy="152400"/>
            <a:chOff x="228600" y="838200"/>
            <a:chExt cx="8686800" cy="152400"/>
          </a:xfrm>
        </p:grpSpPr>
        <p:sp>
          <p:nvSpPr>
            <p:cNvPr id="31" name="Rectangle 30"/>
            <p:cNvSpPr/>
            <p:nvPr/>
          </p:nvSpPr>
          <p:spPr>
            <a:xfrm>
              <a:off x="2362200" y="838200"/>
              <a:ext cx="6553200" cy="152400"/>
            </a:xfrm>
            <a:prstGeom prst="rect">
              <a:avLst/>
            </a:prstGeom>
            <a:solidFill>
              <a:srgbClr val="0069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Rectangle 31"/>
            <p:cNvSpPr/>
            <p:nvPr/>
          </p:nvSpPr>
          <p:spPr>
            <a:xfrm>
              <a:off x="228600" y="838200"/>
              <a:ext cx="2057400" cy="152400"/>
            </a:xfrm>
            <a:prstGeom prst="rect">
              <a:avLst/>
            </a:prstGeom>
            <a:solidFill>
              <a:srgbClr val="82C5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Tree>
    <p:extLst>
      <p:ext uri="{BB962C8B-B14F-4D97-AF65-F5344CB8AC3E}">
        <p14:creationId xmlns:p14="http://schemas.microsoft.com/office/powerpoint/2010/main" val="34076653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362200" y="838200"/>
            <a:ext cx="6553200" cy="152400"/>
          </a:xfrm>
          <a:prstGeom prst="rect">
            <a:avLst/>
          </a:prstGeom>
          <a:solidFill>
            <a:srgbClr val="0069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228600" y="838200"/>
            <a:ext cx="2057400" cy="152400"/>
          </a:xfrm>
          <a:prstGeom prst="rect">
            <a:avLst/>
          </a:prstGeom>
          <a:solidFill>
            <a:srgbClr val="82C5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TextBox 4"/>
          <p:cNvSpPr txBox="1">
            <a:spLocks noChangeArrowheads="1"/>
          </p:cNvSpPr>
          <p:nvPr/>
        </p:nvSpPr>
        <p:spPr bwMode="auto">
          <a:xfrm>
            <a:off x="228600" y="228600"/>
            <a:ext cx="8229600" cy="461665"/>
          </a:xfrm>
          <a:prstGeom prst="rect">
            <a:avLst/>
          </a:prstGeom>
          <a:noFill/>
          <a:ln w="9525">
            <a:noFill/>
            <a:miter lim="800000"/>
            <a:headEnd/>
            <a:tailEnd/>
          </a:ln>
        </p:spPr>
        <p:txBody>
          <a:bodyPr>
            <a:spAutoFit/>
          </a:bodyPr>
          <a:lstStyle/>
          <a:p>
            <a:r>
              <a:rPr lang="en-US" sz="2400" dirty="0" smtClean="0">
                <a:solidFill>
                  <a:srgbClr val="0069AA"/>
                </a:solidFill>
                <a:latin typeface="Tahoma" pitchFamily="34" charset="0"/>
                <a:cs typeface="Tahoma" pitchFamily="34" charset="0"/>
              </a:rPr>
              <a:t>Why search engine marketing works</a:t>
            </a:r>
            <a:endParaRPr lang="en-US" sz="2400" dirty="0">
              <a:solidFill>
                <a:srgbClr val="0069AA"/>
              </a:solidFill>
              <a:latin typeface="Tahoma" pitchFamily="34" charset="0"/>
              <a:cs typeface="Tahoma" pitchFamily="34" charset="0"/>
            </a:endParaRPr>
          </a:p>
        </p:txBody>
      </p:sp>
      <p:sp>
        <p:nvSpPr>
          <p:cNvPr id="2" name="TextBox 1"/>
          <p:cNvSpPr txBox="1"/>
          <p:nvPr/>
        </p:nvSpPr>
        <p:spPr>
          <a:xfrm>
            <a:off x="2362200" y="1143000"/>
            <a:ext cx="5829300" cy="1569660"/>
          </a:xfrm>
          <a:prstGeom prst="rect">
            <a:avLst/>
          </a:prstGeom>
          <a:noFill/>
        </p:spPr>
        <p:txBody>
          <a:bodyPr wrap="square" rtlCol="0">
            <a:spAutoFit/>
          </a:bodyPr>
          <a:lstStyle/>
          <a:p>
            <a:pPr marL="342900" indent="-342900">
              <a:buFont typeface="Arial" charset="0"/>
              <a:buChar char="•"/>
            </a:pPr>
            <a:r>
              <a:rPr lang="en-US" sz="2400" dirty="0" smtClean="0"/>
              <a:t>Its where most people go to look</a:t>
            </a:r>
          </a:p>
          <a:p>
            <a:pPr marL="342900" indent="-342900">
              <a:buFont typeface="Arial" charset="0"/>
              <a:buChar char="•"/>
            </a:pPr>
            <a:r>
              <a:rPr lang="en-US" sz="2400" dirty="0" smtClean="0"/>
              <a:t>Specific searches (long tail)</a:t>
            </a:r>
          </a:p>
          <a:p>
            <a:pPr marL="342900" indent="-342900">
              <a:buFont typeface="Arial" charset="0"/>
              <a:buChar char="•"/>
            </a:pPr>
            <a:r>
              <a:rPr lang="en-US" sz="2400" dirty="0" smtClean="0"/>
              <a:t>Identified need</a:t>
            </a:r>
          </a:p>
          <a:p>
            <a:pPr marL="342900" indent="-342900">
              <a:buFont typeface="Arial" charset="0"/>
              <a:buChar char="•"/>
            </a:pPr>
            <a:r>
              <a:rPr lang="en-US" sz="2400" dirty="0" smtClean="0"/>
              <a:t>All steps of the buying cycle</a:t>
            </a:r>
            <a:endParaRPr lang="en-US" sz="2400" dirty="0"/>
          </a:p>
        </p:txBody>
      </p:sp>
      <p:sp>
        <p:nvSpPr>
          <p:cNvPr id="3" name="TextBox 2"/>
          <p:cNvSpPr txBox="1"/>
          <p:nvPr/>
        </p:nvSpPr>
        <p:spPr>
          <a:xfrm>
            <a:off x="228600" y="3124200"/>
            <a:ext cx="2035323" cy="923330"/>
          </a:xfrm>
          <a:prstGeom prst="rect">
            <a:avLst/>
          </a:prstGeom>
          <a:noFill/>
        </p:spPr>
        <p:txBody>
          <a:bodyPr wrap="square" rtlCol="0">
            <a:spAutoFit/>
          </a:bodyPr>
          <a:lstStyle/>
          <a:p>
            <a:pPr algn="ctr"/>
            <a:r>
              <a:rPr lang="en-US" dirty="0" smtClean="0"/>
              <a:t>Google processes over 1 billion searches a day</a:t>
            </a:r>
            <a:endParaRPr lang="en-US" dirty="0"/>
          </a:p>
        </p:txBody>
      </p:sp>
      <p:pic>
        <p:nvPicPr>
          <p:cNvPr id="10" name="Picture 9"/>
          <p:cNvPicPr/>
          <p:nvPr/>
        </p:nvPicPr>
        <p:blipFill>
          <a:blip r:embed="rId3" cstate="print"/>
          <a:stretch>
            <a:fillRect/>
          </a:stretch>
        </p:blipFill>
        <p:spPr>
          <a:xfrm>
            <a:off x="2438400" y="2895600"/>
            <a:ext cx="6477000" cy="3494731"/>
          </a:xfrm>
          <a:prstGeom prst="rect">
            <a:avLst/>
          </a:prstGeom>
        </p:spPr>
      </p:pic>
    </p:spTree>
    <p:extLst>
      <p:ext uri="{BB962C8B-B14F-4D97-AF65-F5344CB8AC3E}">
        <p14:creationId xmlns:p14="http://schemas.microsoft.com/office/powerpoint/2010/main" val="11567752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00" name="TextBox 4"/>
          <p:cNvSpPr txBox="1">
            <a:spLocks noChangeArrowheads="1"/>
          </p:cNvSpPr>
          <p:nvPr/>
        </p:nvSpPr>
        <p:spPr bwMode="auto">
          <a:xfrm>
            <a:off x="228600" y="228600"/>
            <a:ext cx="8229600" cy="461665"/>
          </a:xfrm>
          <a:prstGeom prst="rect">
            <a:avLst/>
          </a:prstGeom>
          <a:noFill/>
          <a:ln w="9525">
            <a:noFill/>
            <a:miter lim="800000"/>
            <a:headEnd/>
            <a:tailEnd/>
          </a:ln>
        </p:spPr>
        <p:txBody>
          <a:bodyPr>
            <a:spAutoFit/>
          </a:bodyPr>
          <a:lstStyle/>
          <a:p>
            <a:r>
              <a:rPr lang="en-US" sz="2400" dirty="0" smtClean="0">
                <a:solidFill>
                  <a:srgbClr val="0069AA"/>
                </a:solidFill>
                <a:latin typeface="Tahoma" pitchFamily="34" charset="0"/>
                <a:cs typeface="Tahoma" pitchFamily="34" charset="0"/>
              </a:rPr>
              <a:t>Short cuts </a:t>
            </a:r>
            <a:r>
              <a:rPr lang="en-US" sz="2400" dirty="0" err="1" smtClean="0">
                <a:solidFill>
                  <a:srgbClr val="0069AA"/>
                </a:solidFill>
                <a:latin typeface="Tahoma" pitchFamily="34" charset="0"/>
                <a:cs typeface="Tahoma" pitchFamily="34" charset="0"/>
              </a:rPr>
              <a:t>vs</a:t>
            </a:r>
            <a:r>
              <a:rPr lang="en-US" sz="2400" dirty="0" smtClean="0">
                <a:solidFill>
                  <a:srgbClr val="0069AA"/>
                </a:solidFill>
                <a:latin typeface="Tahoma" pitchFamily="34" charset="0"/>
                <a:cs typeface="Tahoma" pitchFamily="34" charset="0"/>
              </a:rPr>
              <a:t> big picture</a:t>
            </a:r>
            <a:endParaRPr lang="en-US" sz="2400" dirty="0">
              <a:solidFill>
                <a:srgbClr val="0069AA"/>
              </a:solidFill>
              <a:latin typeface="Tahoma" pitchFamily="34" charset="0"/>
              <a:cs typeface="Tahoma" pitchFamily="34" charset="0"/>
            </a:endParaRPr>
          </a:p>
        </p:txBody>
      </p:sp>
      <p:grpSp>
        <p:nvGrpSpPr>
          <p:cNvPr id="6" name="Group 5"/>
          <p:cNvGrpSpPr/>
          <p:nvPr/>
        </p:nvGrpSpPr>
        <p:grpSpPr>
          <a:xfrm>
            <a:off x="2362200" y="990600"/>
            <a:ext cx="6553200" cy="990600"/>
            <a:chOff x="2362200" y="990600"/>
            <a:chExt cx="6553200" cy="990600"/>
          </a:xfrm>
        </p:grpSpPr>
        <p:sp>
          <p:nvSpPr>
            <p:cNvPr id="2" name="Left-Right Arrow 1"/>
            <p:cNvSpPr/>
            <p:nvPr/>
          </p:nvSpPr>
          <p:spPr>
            <a:xfrm>
              <a:off x="2362200" y="990600"/>
              <a:ext cx="6553200" cy="990600"/>
            </a:xfrm>
            <a:prstGeom prst="lef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2743200" y="1301234"/>
              <a:ext cx="1184940" cy="369332"/>
            </a:xfrm>
            <a:prstGeom prst="rect">
              <a:avLst/>
            </a:prstGeom>
            <a:noFill/>
          </p:spPr>
          <p:txBody>
            <a:bodyPr wrap="none" rtlCol="0">
              <a:spAutoFit/>
            </a:bodyPr>
            <a:lstStyle/>
            <a:p>
              <a:r>
                <a:rPr lang="en-US" b="1" dirty="0">
                  <a:solidFill>
                    <a:schemeClr val="bg1"/>
                  </a:solidFill>
                </a:rPr>
                <a:t>b</a:t>
              </a:r>
              <a:r>
                <a:rPr lang="en-US" b="1" dirty="0" smtClean="0">
                  <a:solidFill>
                    <a:schemeClr val="bg1"/>
                  </a:solidFill>
                </a:rPr>
                <a:t>lack hat</a:t>
              </a:r>
              <a:endParaRPr lang="en-US" b="1" dirty="0">
                <a:solidFill>
                  <a:schemeClr val="bg1"/>
                </a:solidFill>
              </a:endParaRPr>
            </a:p>
          </p:txBody>
        </p:sp>
        <p:sp>
          <p:nvSpPr>
            <p:cNvPr id="10" name="TextBox 9"/>
            <p:cNvSpPr txBox="1"/>
            <p:nvPr/>
          </p:nvSpPr>
          <p:spPr>
            <a:xfrm>
              <a:off x="7330155" y="1293537"/>
              <a:ext cx="1184940" cy="369332"/>
            </a:xfrm>
            <a:prstGeom prst="rect">
              <a:avLst/>
            </a:prstGeom>
            <a:noFill/>
          </p:spPr>
          <p:txBody>
            <a:bodyPr wrap="none" rtlCol="0">
              <a:spAutoFit/>
            </a:bodyPr>
            <a:lstStyle/>
            <a:p>
              <a:pPr algn="r"/>
              <a:r>
                <a:rPr lang="en-US" b="1" dirty="0" smtClean="0">
                  <a:solidFill>
                    <a:schemeClr val="bg1"/>
                  </a:solidFill>
                </a:rPr>
                <a:t>white hat</a:t>
              </a:r>
              <a:endParaRPr lang="en-US" b="1" dirty="0">
                <a:solidFill>
                  <a:schemeClr val="bg1"/>
                </a:solidFill>
              </a:endParaRPr>
            </a:p>
          </p:txBody>
        </p:sp>
        <p:sp>
          <p:nvSpPr>
            <p:cNvPr id="11" name="TextBox 10"/>
            <p:cNvSpPr txBox="1"/>
            <p:nvPr/>
          </p:nvSpPr>
          <p:spPr>
            <a:xfrm>
              <a:off x="5418227" y="1293537"/>
              <a:ext cx="441146" cy="369332"/>
            </a:xfrm>
            <a:prstGeom prst="rect">
              <a:avLst/>
            </a:prstGeom>
            <a:noFill/>
          </p:spPr>
          <p:txBody>
            <a:bodyPr wrap="none" rtlCol="0">
              <a:spAutoFit/>
            </a:bodyPr>
            <a:lstStyle/>
            <a:p>
              <a:pPr algn="r"/>
              <a:r>
                <a:rPr lang="en-US" b="1" dirty="0" err="1" smtClean="0">
                  <a:solidFill>
                    <a:schemeClr val="bg1"/>
                  </a:solidFill>
                </a:rPr>
                <a:t>vs</a:t>
              </a:r>
              <a:endParaRPr lang="en-US" b="1" dirty="0">
                <a:solidFill>
                  <a:schemeClr val="bg1"/>
                </a:solidFill>
              </a:endParaRPr>
            </a:p>
          </p:txBody>
        </p:sp>
      </p:grpSp>
      <p:grpSp>
        <p:nvGrpSpPr>
          <p:cNvPr id="19" name="Group 18"/>
          <p:cNvGrpSpPr/>
          <p:nvPr/>
        </p:nvGrpSpPr>
        <p:grpSpPr>
          <a:xfrm>
            <a:off x="2362200" y="1981200"/>
            <a:ext cx="6553200" cy="990600"/>
            <a:chOff x="2362200" y="1981200"/>
            <a:chExt cx="6553200" cy="990600"/>
          </a:xfrm>
        </p:grpSpPr>
        <p:sp>
          <p:nvSpPr>
            <p:cNvPr id="12" name="Left-Right Arrow 11"/>
            <p:cNvSpPr/>
            <p:nvPr/>
          </p:nvSpPr>
          <p:spPr>
            <a:xfrm>
              <a:off x="2362200" y="1981200"/>
              <a:ext cx="6553200" cy="990600"/>
            </a:xfrm>
            <a:prstGeom prst="lef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2743200" y="2291834"/>
              <a:ext cx="2544286" cy="369332"/>
            </a:xfrm>
            <a:prstGeom prst="rect">
              <a:avLst/>
            </a:prstGeom>
            <a:noFill/>
          </p:spPr>
          <p:txBody>
            <a:bodyPr wrap="none" rtlCol="0">
              <a:spAutoFit/>
            </a:bodyPr>
            <a:lstStyle/>
            <a:p>
              <a:r>
                <a:rPr lang="en-US" b="1" dirty="0" smtClean="0">
                  <a:solidFill>
                    <a:schemeClr val="bg1"/>
                  </a:solidFill>
                </a:rPr>
                <a:t>search engine fodder</a:t>
              </a:r>
              <a:endParaRPr lang="en-US" b="1" dirty="0">
                <a:solidFill>
                  <a:schemeClr val="bg1"/>
                </a:solidFill>
              </a:endParaRPr>
            </a:p>
          </p:txBody>
        </p:sp>
        <p:sp>
          <p:nvSpPr>
            <p:cNvPr id="14" name="TextBox 13"/>
            <p:cNvSpPr txBox="1"/>
            <p:nvPr/>
          </p:nvSpPr>
          <p:spPr>
            <a:xfrm>
              <a:off x="6868490" y="2284137"/>
              <a:ext cx="1646605" cy="369332"/>
            </a:xfrm>
            <a:prstGeom prst="rect">
              <a:avLst/>
            </a:prstGeom>
            <a:noFill/>
          </p:spPr>
          <p:txBody>
            <a:bodyPr wrap="none" rtlCol="0">
              <a:spAutoFit/>
            </a:bodyPr>
            <a:lstStyle/>
            <a:p>
              <a:pPr algn="r"/>
              <a:r>
                <a:rPr lang="en-US" b="1" dirty="0">
                  <a:solidFill>
                    <a:schemeClr val="bg1"/>
                  </a:solidFill>
                </a:rPr>
                <a:t>g</a:t>
              </a:r>
              <a:r>
                <a:rPr lang="en-US" b="1" dirty="0" smtClean="0">
                  <a:solidFill>
                    <a:schemeClr val="bg1"/>
                  </a:solidFill>
                </a:rPr>
                <a:t>reat content</a:t>
              </a:r>
              <a:endParaRPr lang="en-US" b="1" dirty="0">
                <a:solidFill>
                  <a:schemeClr val="bg1"/>
                </a:solidFill>
              </a:endParaRPr>
            </a:p>
          </p:txBody>
        </p:sp>
        <p:sp>
          <p:nvSpPr>
            <p:cNvPr id="15" name="TextBox 14"/>
            <p:cNvSpPr txBox="1"/>
            <p:nvPr/>
          </p:nvSpPr>
          <p:spPr>
            <a:xfrm>
              <a:off x="5418227" y="2284137"/>
              <a:ext cx="441146" cy="369332"/>
            </a:xfrm>
            <a:prstGeom prst="rect">
              <a:avLst/>
            </a:prstGeom>
            <a:noFill/>
          </p:spPr>
          <p:txBody>
            <a:bodyPr wrap="none" rtlCol="0">
              <a:spAutoFit/>
            </a:bodyPr>
            <a:lstStyle/>
            <a:p>
              <a:pPr algn="r"/>
              <a:r>
                <a:rPr lang="en-US" b="1" dirty="0" err="1" smtClean="0">
                  <a:solidFill>
                    <a:schemeClr val="bg1"/>
                  </a:solidFill>
                </a:rPr>
                <a:t>vs</a:t>
              </a:r>
              <a:endParaRPr lang="en-US" b="1" dirty="0">
                <a:solidFill>
                  <a:schemeClr val="bg1"/>
                </a:solidFill>
              </a:endParaRPr>
            </a:p>
          </p:txBody>
        </p:sp>
      </p:grpSp>
      <p:sp>
        <p:nvSpPr>
          <p:cNvPr id="3" name="Rectangle 2"/>
          <p:cNvSpPr/>
          <p:nvPr/>
        </p:nvSpPr>
        <p:spPr>
          <a:xfrm>
            <a:off x="2362200" y="838200"/>
            <a:ext cx="6553200" cy="152400"/>
          </a:xfrm>
          <a:prstGeom prst="rect">
            <a:avLst/>
          </a:prstGeom>
          <a:solidFill>
            <a:srgbClr val="0069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Rectangle 3"/>
          <p:cNvSpPr/>
          <p:nvPr/>
        </p:nvSpPr>
        <p:spPr>
          <a:xfrm>
            <a:off x="228600" y="838200"/>
            <a:ext cx="2057400" cy="152400"/>
          </a:xfrm>
          <a:prstGeom prst="rect">
            <a:avLst/>
          </a:prstGeom>
          <a:solidFill>
            <a:srgbClr val="82C5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TextBox 19"/>
          <p:cNvSpPr txBox="1"/>
          <p:nvPr/>
        </p:nvSpPr>
        <p:spPr>
          <a:xfrm>
            <a:off x="304800" y="2653469"/>
            <a:ext cx="1981200" cy="1754326"/>
          </a:xfrm>
          <a:prstGeom prst="rect">
            <a:avLst/>
          </a:prstGeom>
          <a:noFill/>
        </p:spPr>
        <p:txBody>
          <a:bodyPr wrap="square" rtlCol="0">
            <a:spAutoFit/>
          </a:bodyPr>
          <a:lstStyle/>
          <a:p>
            <a:r>
              <a:rPr lang="en-US" dirty="0"/>
              <a:t>Short cuts usually works for a while but will likely be caught at some time.</a:t>
            </a:r>
          </a:p>
          <a:p>
            <a:endParaRPr lang="en-US" dirty="0"/>
          </a:p>
        </p:txBody>
      </p:sp>
      <p:graphicFrame>
        <p:nvGraphicFramePr>
          <p:cNvPr id="23" name="Chart 22"/>
          <p:cNvGraphicFramePr>
            <a:graphicFrameLocks/>
          </p:cNvGraphicFramePr>
          <p:nvPr>
            <p:extLst>
              <p:ext uri="{D42A27DB-BD31-4B8C-83A1-F6EECF244321}">
                <p14:modId xmlns:p14="http://schemas.microsoft.com/office/powerpoint/2010/main" val="2994039828"/>
              </p:ext>
            </p:extLst>
          </p:nvPr>
        </p:nvGraphicFramePr>
        <p:xfrm>
          <a:off x="2256090" y="2972662"/>
          <a:ext cx="6735510" cy="36567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884282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out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3">
                                            <p:graphicEl>
                                              <a:chart seriesIdx="-3" categoryIdx="-3" bldStep="gridLegend"/>
                                            </p:graphicEl>
                                          </p:spTgt>
                                        </p:tgtEl>
                                        <p:attrNameLst>
                                          <p:attrName>style.visibility</p:attrName>
                                        </p:attrNameLst>
                                      </p:cBhvr>
                                      <p:to>
                                        <p:strVal val="visible"/>
                                      </p:to>
                                    </p:set>
                                    <p:animEffect transition="in" filter="wipe(left)">
                                      <p:cBhvr>
                                        <p:cTn id="17" dur="500"/>
                                        <p:tgtEl>
                                          <p:spTgt spid="23">
                                            <p:graphicEl>
                                              <a:chart seriesIdx="-3" categoryIdx="-3" bldStep="gridLegend"/>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3">
                                            <p:graphicEl>
                                              <a:chart seriesIdx="0" categoryIdx="-4" bldStep="series"/>
                                            </p:graphicEl>
                                          </p:spTgt>
                                        </p:tgtEl>
                                        <p:attrNameLst>
                                          <p:attrName>style.visibility</p:attrName>
                                        </p:attrNameLst>
                                      </p:cBhvr>
                                      <p:to>
                                        <p:strVal val="visible"/>
                                      </p:to>
                                    </p:set>
                                    <p:animEffect transition="in" filter="wipe(left)">
                                      <p:cBhvr>
                                        <p:cTn id="22" dur="500"/>
                                        <p:tgtEl>
                                          <p:spTgt spid="23">
                                            <p:graphicEl>
                                              <a:chart seriesIdx="0" categoryIdx="-4" bldStep="series"/>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3">
                                            <p:graphicEl>
                                              <a:chart seriesIdx="1" categoryIdx="-4" bldStep="series"/>
                                            </p:graphicEl>
                                          </p:spTgt>
                                        </p:tgtEl>
                                        <p:attrNameLst>
                                          <p:attrName>style.visibility</p:attrName>
                                        </p:attrNameLst>
                                      </p:cBhvr>
                                      <p:to>
                                        <p:strVal val="visible"/>
                                      </p:to>
                                    </p:set>
                                    <p:animEffect transition="in" filter="wipe(left)">
                                      <p:cBhvr>
                                        <p:cTn id="27" dur="500"/>
                                        <p:tgtEl>
                                          <p:spTgt spid="23">
                                            <p:graphicEl>
                                              <a:chart seriesIdx="1" categoryIdx="-4" bldStep="series"/>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3">
                                            <p:graphicEl>
                                              <a:chart seriesIdx="2" categoryIdx="-4" bldStep="series"/>
                                            </p:graphicEl>
                                          </p:spTgt>
                                        </p:tgtEl>
                                        <p:attrNameLst>
                                          <p:attrName>style.visibility</p:attrName>
                                        </p:attrNameLst>
                                      </p:cBhvr>
                                      <p:to>
                                        <p:strVal val="visible"/>
                                      </p:to>
                                    </p:set>
                                    <p:animEffect transition="in" filter="wipe(left)">
                                      <p:cBhvr>
                                        <p:cTn id="32" dur="500"/>
                                        <p:tgtEl>
                                          <p:spTgt spid="23">
                                            <p:graphicEl>
                                              <a:chart seriesIdx="2" categoryIdx="-4" bldStep="series"/>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Graphic spid="23" grpId="0">
        <p:bldSub>
          <a:bldChart bld="series"/>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45EB8BE-20B7-40E8-9B12-854491801528}" type="slidenum">
              <a:rPr lang="en-US" smtClean="0"/>
              <a:pPr/>
              <a:t>9</a:t>
            </a:fld>
            <a:endParaRPr lang="en-US"/>
          </a:p>
        </p:txBody>
      </p:sp>
      <p:grpSp>
        <p:nvGrpSpPr>
          <p:cNvPr id="9" name="Group 8"/>
          <p:cNvGrpSpPr/>
          <p:nvPr/>
        </p:nvGrpSpPr>
        <p:grpSpPr>
          <a:xfrm>
            <a:off x="2496207" y="816252"/>
            <a:ext cx="7254240" cy="6046609"/>
            <a:chOff x="1798320" y="1219201"/>
            <a:chExt cx="7254240" cy="6046609"/>
          </a:xfrm>
        </p:grpSpPr>
        <p:pic>
          <p:nvPicPr>
            <p:cNvPr id="5123" name="Picture 3"/>
            <p:cNvPicPr>
              <a:picLocks noChangeAspect="1" noChangeArrowheads="1"/>
            </p:cNvPicPr>
            <p:nvPr/>
          </p:nvPicPr>
          <p:blipFill>
            <a:blip r:embed="rId3"/>
            <a:srcRect l="1200" r="3600" b="3609"/>
            <a:stretch>
              <a:fillRect/>
            </a:stretch>
          </p:blipFill>
          <p:spPr bwMode="auto">
            <a:xfrm>
              <a:off x="1798320" y="1219201"/>
              <a:ext cx="7254240" cy="4884421"/>
            </a:xfrm>
            <a:prstGeom prst="rect">
              <a:avLst/>
            </a:prstGeom>
            <a:noFill/>
            <a:ln w="9525">
              <a:noFill/>
              <a:miter lim="800000"/>
              <a:headEnd/>
              <a:tailEnd/>
            </a:ln>
            <a:effectLst/>
          </p:spPr>
        </p:pic>
        <p:sp>
          <p:nvSpPr>
            <p:cNvPr id="8" name="TextBox 7"/>
            <p:cNvSpPr txBox="1"/>
            <p:nvPr/>
          </p:nvSpPr>
          <p:spPr>
            <a:xfrm>
              <a:off x="5398113" y="7034978"/>
              <a:ext cx="3048000" cy="230832"/>
            </a:xfrm>
            <a:prstGeom prst="rect">
              <a:avLst/>
            </a:prstGeom>
            <a:solidFill>
              <a:schemeClr val="bg1"/>
            </a:solidFill>
          </p:spPr>
          <p:txBody>
            <a:bodyPr wrap="square" rtlCol="0">
              <a:spAutoFit/>
            </a:bodyPr>
            <a:lstStyle/>
            <a:p>
              <a:pPr algn="r"/>
              <a:r>
                <a:rPr lang="en-US" sz="900" dirty="0" smtClean="0"/>
                <a:t>flickr.com/photos/</a:t>
              </a:r>
              <a:r>
                <a:rPr lang="en-US" sz="900" dirty="0" err="1" smtClean="0"/>
                <a:t>mario_groleau</a:t>
              </a:r>
              <a:endParaRPr lang="en-US" sz="900" dirty="0"/>
            </a:p>
          </p:txBody>
        </p:sp>
      </p:grpSp>
      <p:grpSp>
        <p:nvGrpSpPr>
          <p:cNvPr id="12" name="Group 11"/>
          <p:cNvGrpSpPr/>
          <p:nvPr/>
        </p:nvGrpSpPr>
        <p:grpSpPr>
          <a:xfrm>
            <a:off x="-9861" y="422914"/>
            <a:ext cx="4146500" cy="6439947"/>
            <a:chOff x="-3354029" y="801658"/>
            <a:chExt cx="4146500" cy="6439947"/>
          </a:xfrm>
        </p:grpSpPr>
        <p:pic>
          <p:nvPicPr>
            <p:cNvPr id="5124" name="Picture 4"/>
            <p:cNvPicPr>
              <a:picLocks noChangeAspect="1" noChangeArrowheads="1"/>
            </p:cNvPicPr>
            <p:nvPr/>
          </p:nvPicPr>
          <p:blipFill>
            <a:blip r:embed="rId4"/>
            <a:srcRect/>
            <a:stretch>
              <a:fillRect/>
            </a:stretch>
          </p:blipFill>
          <p:spPr bwMode="auto">
            <a:xfrm>
              <a:off x="-3354029" y="801658"/>
              <a:ext cx="4146500" cy="5638800"/>
            </a:xfrm>
            <a:prstGeom prst="rect">
              <a:avLst/>
            </a:prstGeom>
            <a:noFill/>
            <a:ln w="9525">
              <a:noFill/>
              <a:miter lim="800000"/>
              <a:headEnd/>
              <a:tailEnd/>
            </a:ln>
            <a:effectLst>
              <a:outerShdw blurRad="50800" dist="38100" algn="l" rotWithShape="0">
                <a:prstClr val="black">
                  <a:alpha val="40000"/>
                </a:prstClr>
              </a:outerShdw>
            </a:effectLst>
          </p:spPr>
        </p:pic>
        <p:sp>
          <p:nvSpPr>
            <p:cNvPr id="11" name="TextBox 10"/>
            <p:cNvSpPr txBox="1"/>
            <p:nvPr/>
          </p:nvSpPr>
          <p:spPr>
            <a:xfrm>
              <a:off x="-3354029" y="7010773"/>
              <a:ext cx="3048000" cy="230832"/>
            </a:xfrm>
            <a:prstGeom prst="rect">
              <a:avLst/>
            </a:prstGeom>
            <a:solidFill>
              <a:schemeClr val="bg1"/>
            </a:solidFill>
          </p:spPr>
          <p:txBody>
            <a:bodyPr wrap="square" rtlCol="0">
              <a:spAutoFit/>
            </a:bodyPr>
            <a:lstStyle/>
            <a:p>
              <a:r>
                <a:rPr lang="en-US" sz="900" dirty="0" smtClean="0"/>
                <a:t>flickr.com/photos/</a:t>
              </a:r>
              <a:r>
                <a:rPr lang="en-US" sz="900" dirty="0" err="1" smtClean="0"/>
                <a:t>jurvetson</a:t>
              </a:r>
              <a:endParaRPr lang="en-US" sz="900" dirty="0"/>
            </a:p>
          </p:txBody>
        </p:sp>
      </p:grpSp>
    </p:spTree>
    <p:extLst>
      <p:ext uri="{BB962C8B-B14F-4D97-AF65-F5344CB8AC3E}">
        <p14:creationId xmlns:p14="http://schemas.microsoft.com/office/powerpoint/2010/main" val="360648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lide(from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10 PowerPoint">
  <a:themeElements>
    <a:clrScheme name="L10 Theme">
      <a:dk1>
        <a:sysClr val="windowText" lastClr="000000"/>
      </a:dk1>
      <a:lt1>
        <a:sysClr val="window" lastClr="FFFFFF"/>
      </a:lt1>
      <a:dk2>
        <a:srgbClr val="FFFFFF"/>
      </a:dk2>
      <a:lt2>
        <a:srgbClr val="FFFFFF"/>
      </a:lt2>
      <a:accent1>
        <a:srgbClr val="0069AA"/>
      </a:accent1>
      <a:accent2>
        <a:srgbClr val="82C55B"/>
      </a:accent2>
      <a:accent3>
        <a:srgbClr val="A0A0A4"/>
      </a:accent3>
      <a:accent4>
        <a:srgbClr val="0069AA"/>
      </a:accent4>
      <a:accent5>
        <a:srgbClr val="82C55B"/>
      </a:accent5>
      <a:accent6>
        <a:srgbClr val="A0A0A4"/>
      </a:accent6>
      <a:hlink>
        <a:srgbClr val="0069AA"/>
      </a:hlink>
      <a:folHlink>
        <a:srgbClr val="82C55B"/>
      </a:folHlink>
    </a:clrScheme>
    <a:fontScheme name="L10 POWERPOINT">
      <a:majorFont>
        <a:latin typeface="Tahoma"/>
        <a:ea typeface=""/>
        <a:cs typeface=""/>
      </a:majorFont>
      <a:minorFont>
        <a:latin typeface="Tahoma"/>
        <a:ea typeface=""/>
        <a:cs typeface=""/>
      </a:minorFont>
    </a:fontScheme>
    <a:fmtScheme name="Mod">
      <a:fillStyleLst>
        <a:solidFill>
          <a:schemeClr val="phClr"/>
        </a:solidFill>
        <a:solidFill>
          <a:schemeClr val="phClr">
            <a:tint val="80000"/>
          </a:schemeClr>
        </a:solidFill>
        <a:solidFill>
          <a:schemeClr val="phClr">
            <a:shade val="30000"/>
            <a:satMod val="150000"/>
          </a:schemeClr>
        </a:solidFill>
      </a:fillStyleLst>
      <a:lnStyleLst>
        <a:ln w="9525" cap="flat" cmpd="sng" algn="ctr">
          <a:solidFill>
            <a:schemeClr val="phClr">
              <a:tint val="90000"/>
              <a:satMod val="105000"/>
            </a:schemeClr>
          </a:solidFill>
          <a:prstDash val="solid"/>
        </a:ln>
        <a:ln w="50800" cap="flat" cmpd="sng" algn="ctr">
          <a:solidFill>
            <a:schemeClr val="phClr">
              <a:tint val="90000"/>
            </a:schemeClr>
          </a:solidFill>
          <a:prstDash val="solid"/>
        </a:ln>
        <a:ln w="76200" cap="flat" cmpd="dbl" algn="ctr">
          <a:solidFill>
            <a:schemeClr val="phClr">
              <a:tint val="90000"/>
            </a:schemeClr>
          </a:solidFill>
          <a:prstDash val="solid"/>
        </a:ln>
      </a:lnStyleLst>
      <a:effectStyleLst>
        <a:effectStyle>
          <a:effectLst/>
        </a:effectStyle>
        <a:effectStyle>
          <a:effectLst>
            <a:outerShdw blurRad="76200" dist="25400" dir="5400000" sx="101000" sy="101000" rotWithShape="0">
              <a:srgbClr val="000000">
                <a:alpha val="50000"/>
              </a:srgbClr>
            </a:outerShdw>
          </a:effectLst>
        </a:effectStyle>
        <a:effectStyle>
          <a:effectLst>
            <a:outerShdw blurRad="76200" dist="50800" dir="5400000" sx="101000" sy="101000" rotWithShape="0">
              <a:srgbClr val="000000">
                <a:alpha val="50000"/>
              </a:srgbClr>
            </a:outerShdw>
            <a:reflection blurRad="12700" stA="30000" endPos="30000" dist="50800" dir="5400000" sy="-100000" rotWithShape="0"/>
          </a:effectLst>
          <a:scene3d>
            <a:camera prst="orthographicFront">
              <a:rot lat="0" lon="0" rev="0"/>
            </a:camera>
            <a:lightRig rig="twoPt" dir="t">
              <a:rot lat="0" lon="0" rev="5400000"/>
            </a:lightRig>
          </a:scene3d>
          <a:sp3d prstMaterial="softmetal">
            <a:bevelT w="635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L10 PowerPoint</Template>
  <TotalTime>37205</TotalTime>
  <Words>2297</Words>
  <Application>Microsoft Office PowerPoint</Application>
  <PresentationFormat>On-screen Show (4:3)</PresentationFormat>
  <Paragraphs>590</Paragraphs>
  <Slides>48</Slides>
  <Notes>44</Notes>
  <HiddenSlides>3</HiddenSlides>
  <MMClips>3</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L10 PowerPoint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Renee Dobbs</dc:creator>
  <cp:lastModifiedBy>Training</cp:lastModifiedBy>
  <cp:revision>861</cp:revision>
  <dcterms:created xsi:type="dcterms:W3CDTF">2008-09-23T20:45:02Z</dcterms:created>
  <dcterms:modified xsi:type="dcterms:W3CDTF">2012-02-01T01:56:30Z</dcterms:modified>
</cp:coreProperties>
</file>